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267" r:id="rId3"/>
    <p:sldId id="268" r:id="rId4"/>
    <p:sldId id="347" r:id="rId5"/>
    <p:sldId id="269" r:id="rId6"/>
    <p:sldId id="270" r:id="rId7"/>
    <p:sldId id="271" r:id="rId8"/>
    <p:sldId id="272" r:id="rId9"/>
    <p:sldId id="345" r:id="rId10"/>
    <p:sldId id="346" r:id="rId11"/>
    <p:sldId id="273"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52" r:id="rId49"/>
    <p:sldId id="354" r:id="rId50"/>
    <p:sldId id="348" r:id="rId51"/>
    <p:sldId id="349" r:id="rId52"/>
    <p:sldId id="350" r:id="rId53"/>
    <p:sldId id="353" r:id="rId54"/>
    <p:sldId id="351"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265" r:id="rId85"/>
    <p:sldId id="259" r:id="rId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50495F3-B696-4734-BBD4-611BC781C7CC}">
          <p14:sldIdLst>
            <p14:sldId id="256"/>
          </p14:sldIdLst>
        </p14:section>
        <p14:section name="01课程介绍" id="{2BF47B82-B565-455D-8183-C61C3CF84A17}">
          <p14:sldIdLst>
            <p14:sldId id="267"/>
            <p14:sldId id="268"/>
          </p14:sldIdLst>
        </p14:section>
        <p14:section name="JavaScript进阶第一天课程" id="{6139670F-9AA7-46CC-850C-0AFBEAAE07D6}">
          <p14:sldIdLst>
            <p14:sldId id="347"/>
          </p14:sldIdLst>
        </p14:section>
        <p14:section name="02阶段目标" id="{8E8627C3-8EB5-4930-81BE-D26A5976B03C}">
          <p14:sldIdLst>
            <p14:sldId id="269"/>
          </p14:sldIdLst>
        </p14:section>
        <p14:section name="03规范要求" id="{BFC6E2E2-5F89-4A0B-B0E0-174ABC87A467}">
          <p14:sldIdLst>
            <p14:sldId id="270"/>
            <p14:sldId id="271"/>
          </p14:sldIdLst>
        </p14:section>
        <p14:section name="04浏览器的认识" id="{5F29E343-39D0-4A2F-AB29-D7963FF4E532}">
          <p14:sldIdLst>
            <p14:sldId id="272"/>
            <p14:sldId id="345"/>
            <p14:sldId id="346"/>
          </p14:sldIdLst>
        </p14:section>
        <p14:section name="05JavaScript设计之初" id="{2C214BC2-AC7C-4189-BED4-0D710AC47D35}">
          <p14:sldIdLst>
            <p14:sldId id="273"/>
            <p14:sldId id="275"/>
            <p14:sldId id="276"/>
          </p14:sldIdLst>
        </p14:section>
        <p14:section name="06JavaScript介绍" id="{BEDDAD07-862A-4448-AB48-0DB7D73DD3AA}">
          <p14:sldIdLst>
            <p14:sldId id="277"/>
            <p14:sldId id="278"/>
            <p14:sldId id="279"/>
          </p14:sldIdLst>
        </p14:section>
        <p14:section name="07JavaScript语法及注意事项" id="{9A0DF18E-66C7-4EBE-9552-71B00ED3DFEF}">
          <p14:sldIdLst>
            <p14:sldId id="280"/>
            <p14:sldId id="281"/>
            <p14:sldId id="282"/>
          </p14:sldIdLst>
        </p14:section>
        <p14:section name="08JavaScript变量" id="{C5F4E679-A401-4BA5-9347-D857CEEC7B4A}">
          <p14:sldIdLst>
            <p14:sldId id="283"/>
            <p14:sldId id="284"/>
          </p14:sldIdLst>
        </p14:section>
        <p14:section name="09JavaScript注释" id="{57CED935-6BF0-466E-9943-5208EE337D74}">
          <p14:sldIdLst>
            <p14:sldId id="285"/>
          </p14:sldIdLst>
        </p14:section>
        <p14:section name="10JavaScript数据类型" id="{08BFF495-15B3-4070-80C2-399C62668D12}">
          <p14:sldIdLst>
            <p14:sldId id="286"/>
            <p14:sldId id="287"/>
            <p14:sldId id="288"/>
            <p14:sldId id="289"/>
            <p14:sldId id="290"/>
            <p14:sldId id="291"/>
            <p14:sldId id="292"/>
            <p14:sldId id="293"/>
            <p14:sldId id="294"/>
          </p14:sldIdLst>
        </p14:section>
        <p14:section name="11JavaScript中类型转换" id="{1AF1DE2E-6FA8-428C-93CC-3D0AFC738907}">
          <p14:sldIdLst>
            <p14:sldId id="295"/>
            <p14:sldId id="296"/>
            <p14:sldId id="297"/>
          </p14:sldIdLst>
        </p14:section>
        <p14:section name="12JavaScript操作符" id="{78C0E5A9-730E-444F-9D79-435F1CEBEFDB}">
          <p14:sldIdLst>
            <p14:sldId id="298"/>
            <p14:sldId id="299"/>
            <p14:sldId id="300"/>
            <p14:sldId id="301"/>
            <p14:sldId id="302"/>
            <p14:sldId id="303"/>
            <p14:sldId id="304"/>
          </p14:sldIdLst>
        </p14:section>
        <p14:section name="13JavaScript中分支语句" id="{FB69CA51-E88D-4432-86B1-FE8FF7FE7CA1}">
          <p14:sldIdLst>
            <p14:sldId id="305"/>
            <p14:sldId id="306"/>
            <p14:sldId id="307"/>
          </p14:sldIdLst>
        </p14:section>
        <p14:section name="14JavaScript中while循环及案例" id="{130C9D62-1042-467E-9387-92273646CDB5}">
          <p14:sldIdLst>
            <p14:sldId id="308"/>
          </p14:sldIdLst>
        </p14:section>
        <p14:section name="15continue和break及案例" id="{57EF93EB-8402-4CAD-B767-341A6CDAEBE6}">
          <p14:sldIdLst>
            <p14:sldId id="309"/>
          </p14:sldIdLst>
        </p14:section>
        <p14:section name="16JavaScript中do-while循环及案例" id="{C2B46E6C-2B8B-4E5A-9FD3-BFB7FC27616B}">
          <p14:sldIdLst>
            <p14:sldId id="310"/>
          </p14:sldIdLst>
        </p14:section>
        <p14:section name="JavaScript进阶第二天课程" id="{0169B578-7124-43FB-B1EB-42BE38A2EFD1}">
          <p14:sldIdLst>
            <p14:sldId id="352"/>
            <p14:sldId id="354"/>
          </p14:sldIdLst>
        </p14:section>
        <p14:section name="01JavaScript中的for循环" id="{2B78DF01-D67B-4F0C-9C82-074A5832FE94}">
          <p14:sldIdLst>
            <p14:sldId id="348"/>
            <p14:sldId id="349"/>
            <p14:sldId id="350"/>
            <p14:sldId id="353"/>
            <p14:sldId id="351"/>
          </p14:sldIdLst>
        </p14:section>
        <p14:section name="02数组的概念" id="{81BF7E4A-2C03-4F74-B621-C37639AA25B5}">
          <p14:sldIdLst>
            <p14:sldId id="316"/>
          </p14:sldIdLst>
        </p14:section>
        <p14:section name="03数组的定义" id="{CAD77C55-1EEF-4505-AA46-0FE8B6CCBF01}">
          <p14:sldIdLst>
            <p14:sldId id="317"/>
          </p14:sldIdLst>
        </p14:section>
        <p14:section name="04获取和设置数组中元素及遍历" id="{B517CBD1-7C16-4E7F-88AF-DFBED25EC7FD}">
          <p14:sldIdLst>
            <p14:sldId id="318"/>
          </p14:sldIdLst>
        </p14:section>
        <p14:section name="05数组中的案例" id="{95D74662-A068-43C0-B02D-6CC51E8D3A75}">
          <p14:sldIdLst>
            <p14:sldId id="319"/>
            <p14:sldId id="320"/>
          </p14:sldIdLst>
        </p14:section>
        <p14:section name="06调试" id="{AEB4A502-0859-4610-8B5D-A01D2DFE1A07}">
          <p14:sldIdLst>
            <p14:sldId id="321"/>
          </p14:sldIdLst>
        </p14:section>
        <p14:section name="07函数的概念及定义" id="{44E7C404-D8EF-47C5-A459-1455FB84F552}">
          <p14:sldIdLst>
            <p14:sldId id="322"/>
          </p14:sldIdLst>
        </p14:section>
        <p14:section name="08函数的四种形式" id="{3818A81B-A322-497D-BDA9-FCE06DE50C58}">
          <p14:sldIdLst>
            <p14:sldId id="323"/>
          </p14:sldIdLst>
        </p14:section>
        <p14:section name="09函数的参数及返回值" id="{137F69BE-0E1D-4AD3-85A3-507BC53E7DEC}">
          <p14:sldIdLst>
            <p14:sldId id="324"/>
            <p14:sldId id="325"/>
          </p14:sldIdLst>
        </p14:section>
        <p14:section name="10函数名不能重名" id="{E22A4117-84DF-4863-BF12-2E27EF7D0FBB}">
          <p14:sldIdLst>
            <p14:sldId id="326"/>
          </p14:sldIdLst>
        </p14:section>
        <p14:section name="11函数案例" id="{CEFBBA65-4775-4EBF-AB24-526FF9EF27FE}">
          <p14:sldIdLst>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265"/>
            <p14:sldId id="2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270" autoAdjust="0"/>
  </p:normalViewPr>
  <p:slideViewPr>
    <p:cSldViewPr>
      <p:cViewPr varScale="1">
        <p:scale>
          <a:sx n="72" d="100"/>
          <a:sy n="72" d="100"/>
        </p:scale>
        <p:origin x="11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2016/9/10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629600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46EE0-EF6D-4784-84E1-99EA96A4F048}" type="datetimeFigureOut">
              <a:rPr lang="zh-CN" altLang="en-US" smtClean="0"/>
              <a:t>2016/9/10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82A2E-FABA-40AD-8DFD-CB6EA0106631}" type="slidenum">
              <a:rPr lang="zh-CN" altLang="en-US" smtClean="0"/>
              <a:t>‹#›</a:t>
            </a:fld>
            <a:endParaRPr lang="zh-CN" altLang="en-US"/>
          </a:p>
        </p:txBody>
      </p:sp>
    </p:spTree>
    <p:extLst>
      <p:ext uri="{BB962C8B-B14F-4D97-AF65-F5344CB8AC3E}">
        <p14:creationId xmlns:p14="http://schemas.microsoft.com/office/powerpoint/2010/main" val="2189434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baike.baidu.com/view/1143844.htm" TargetMode="External"/><Relationship Id="rId13" Type="http://schemas.openxmlformats.org/officeDocument/2006/relationships/hyperlink" Target="http://baike.baidu.com/view/2866562.htm" TargetMode="External"/><Relationship Id="rId3" Type="http://schemas.openxmlformats.org/officeDocument/2006/relationships/hyperlink" Target="http://baike.baidu.com/view/1143823.htm" TargetMode="External"/><Relationship Id="rId7" Type="http://schemas.openxmlformats.org/officeDocument/2006/relationships/hyperlink" Target="http://baike.baidu.com/view/37936.htm" TargetMode="External"/><Relationship Id="rId12" Type="http://schemas.openxmlformats.org/officeDocument/2006/relationships/hyperlink" Target="http://baike.baidu.com/view/3236596.ht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baike.baidu.com/view/3199.htm" TargetMode="External"/><Relationship Id="rId11" Type="http://schemas.openxmlformats.org/officeDocument/2006/relationships/hyperlink" Target="http://baike.baidu.com/view/1415497.htm" TargetMode="External"/><Relationship Id="rId5" Type="http://schemas.openxmlformats.org/officeDocument/2006/relationships/hyperlink" Target="http://baike.baidu.com/view/1198246.htm" TargetMode="External"/><Relationship Id="rId15" Type="http://schemas.openxmlformats.org/officeDocument/2006/relationships/hyperlink" Target="http://baike.baidu.com/view/1988070.htm" TargetMode="External"/><Relationship Id="rId10" Type="http://schemas.openxmlformats.org/officeDocument/2006/relationships/hyperlink" Target="http://baike.baidu.com/view/236725.htm" TargetMode="External"/><Relationship Id="rId4" Type="http://schemas.openxmlformats.org/officeDocument/2006/relationships/hyperlink" Target="http://baike.baidu.com/view/5148103.htm" TargetMode="External"/><Relationship Id="rId9" Type="http://schemas.openxmlformats.org/officeDocument/2006/relationships/hyperlink" Target="http://baike.baidu.com/view/1733143.htm" TargetMode="External"/><Relationship Id="rId14" Type="http://schemas.openxmlformats.org/officeDocument/2006/relationships/hyperlink" Target="http://baike.baidu.com/view/1117646.ht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en-US/docs/Glossary/Symbo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eveloper.mozilla.org/zh-CN/docs/Web/JavaScript/Reference/Global_Objects/Symbo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1140841.ht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baike.baidu.com/subview/1311/6319629.htm" TargetMode="External"/><Relationship Id="rId4" Type="http://schemas.openxmlformats.org/officeDocument/2006/relationships/hyperlink" Target="http://baike.baidu.com/view/1862714.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F1 </a:t>
            </a:r>
            <a:r>
              <a:rPr lang="zh-CN" altLang="en-US" sz="1200" b="1" i="0" kern="1200" dirty="0">
                <a:solidFill>
                  <a:schemeClr val="tx1"/>
                </a:solidFill>
                <a:effectLst/>
                <a:latin typeface="+mn-lt"/>
                <a:ea typeface="+mn-ea"/>
                <a:cs typeface="+mn-cs"/>
              </a:rPr>
              <a:t>显示当前程序或者</a:t>
            </a:r>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的帮助内容。</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F2 </a:t>
            </a:r>
            <a:r>
              <a:rPr lang="zh-CN" altLang="en-US" sz="1200" b="1" i="0" kern="1200" dirty="0">
                <a:solidFill>
                  <a:schemeClr val="tx1"/>
                </a:solidFill>
                <a:effectLst/>
                <a:latin typeface="+mn-lt"/>
                <a:ea typeface="+mn-ea"/>
                <a:cs typeface="+mn-cs"/>
              </a:rPr>
              <a:t>当你选中一个文件的话，这意味着“重命名”</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F3 </a:t>
            </a:r>
            <a:r>
              <a:rPr lang="zh-CN" altLang="en-US" sz="1200" b="1" i="0" kern="1200" dirty="0">
                <a:solidFill>
                  <a:schemeClr val="tx1"/>
                </a:solidFill>
                <a:effectLst/>
                <a:latin typeface="+mn-lt"/>
                <a:ea typeface="+mn-ea"/>
                <a:cs typeface="+mn-cs"/>
              </a:rPr>
              <a:t>当你在桌面上的时候是打开“查找：所有文件” 对话框</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WIN10</a:t>
            </a:r>
            <a:r>
              <a:rPr lang="zh-CN" altLang="en-US" sz="1200" b="0" i="0" kern="1200" dirty="0">
                <a:solidFill>
                  <a:schemeClr val="tx1"/>
                </a:solidFill>
                <a:effectLst/>
                <a:latin typeface="+mn-lt"/>
                <a:ea typeface="+mn-ea"/>
                <a:cs typeface="+mn-cs"/>
              </a:rPr>
              <a:t>不适用）</a:t>
            </a:r>
          </a:p>
          <a:p>
            <a:r>
              <a:rPr lang="en-US" altLang="zh-CN" sz="1200" b="1" i="0" kern="1200" dirty="0">
                <a:solidFill>
                  <a:schemeClr val="tx1"/>
                </a:solidFill>
                <a:effectLst/>
                <a:latin typeface="+mn-lt"/>
                <a:ea typeface="+mn-ea"/>
                <a:cs typeface="+mn-cs"/>
              </a:rPr>
              <a:t>F5 </a:t>
            </a:r>
            <a:r>
              <a:rPr lang="zh-CN" altLang="en-US" sz="1200" b="1" i="0" kern="1200" dirty="0">
                <a:solidFill>
                  <a:schemeClr val="tx1"/>
                </a:solidFill>
                <a:effectLst/>
                <a:latin typeface="+mn-lt"/>
                <a:ea typeface="+mn-ea"/>
                <a:cs typeface="+mn-cs"/>
              </a:rPr>
              <a:t>刷新</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F10</a:t>
            </a:r>
            <a:r>
              <a:rPr lang="zh-CN" altLang="en-US" sz="1200" b="1" i="0" kern="1200" dirty="0">
                <a:solidFill>
                  <a:schemeClr val="tx1"/>
                </a:solidFill>
                <a:effectLst/>
                <a:latin typeface="+mn-lt"/>
                <a:ea typeface="+mn-ea"/>
                <a:cs typeface="+mn-cs"/>
              </a:rPr>
              <a:t>或</a:t>
            </a:r>
            <a:r>
              <a:rPr lang="en-US" altLang="zh-CN" sz="1200" b="1" i="0" kern="1200" dirty="0">
                <a:solidFill>
                  <a:schemeClr val="tx1"/>
                </a:solidFill>
                <a:effectLst/>
                <a:latin typeface="+mn-lt"/>
                <a:ea typeface="+mn-ea"/>
                <a:cs typeface="+mn-cs"/>
              </a:rPr>
              <a:t>ALT </a:t>
            </a:r>
            <a:r>
              <a:rPr lang="zh-CN" altLang="en-US" sz="1200" b="1" i="0" kern="1200" dirty="0">
                <a:solidFill>
                  <a:schemeClr val="tx1"/>
                </a:solidFill>
                <a:effectLst/>
                <a:latin typeface="+mn-lt"/>
                <a:ea typeface="+mn-ea"/>
                <a:cs typeface="+mn-cs"/>
              </a:rPr>
              <a:t>激活当前程序的菜单栏</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Shift+F10</a:t>
            </a:r>
            <a:r>
              <a:rPr lang="zh-CN" altLang="en-US" sz="1200" b="0" i="0" kern="1200" dirty="0">
                <a:solidFill>
                  <a:schemeClr val="tx1"/>
                </a:solidFill>
                <a:effectLst/>
                <a:latin typeface="+mn-lt"/>
                <a:ea typeface="+mn-ea"/>
                <a:cs typeface="+mn-cs"/>
              </a:rPr>
              <a:t>会出现右键快捷菜单）</a:t>
            </a:r>
          </a:p>
          <a:p>
            <a:r>
              <a:rPr lang="en-US" altLang="zh-CN" sz="1200" b="1" i="0" kern="1200" dirty="0">
                <a:solidFill>
                  <a:schemeClr val="tx1"/>
                </a:solidFill>
                <a:effectLst/>
                <a:latin typeface="+mn-lt"/>
                <a:ea typeface="+mn-ea"/>
                <a:cs typeface="+mn-cs"/>
              </a:rPr>
              <a:t>F11</a:t>
            </a:r>
            <a:r>
              <a:rPr lang="zh-CN" altLang="en-US" sz="1200" b="1" i="0" kern="1200" dirty="0">
                <a:solidFill>
                  <a:schemeClr val="tx1"/>
                </a:solidFill>
                <a:effectLst/>
                <a:latin typeface="+mn-lt"/>
                <a:ea typeface="+mn-ea"/>
                <a:cs typeface="+mn-cs"/>
              </a:rPr>
              <a:t>当你在打开网页时，是隐藏侧边栏</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F12</a:t>
            </a:r>
            <a:r>
              <a:rPr lang="zh-CN" altLang="en-US" sz="1200" b="1" i="0" kern="1200" dirty="0">
                <a:solidFill>
                  <a:schemeClr val="tx1"/>
                </a:solidFill>
                <a:effectLst/>
                <a:latin typeface="+mn-lt"/>
                <a:ea typeface="+mn-ea"/>
                <a:cs typeface="+mn-cs"/>
              </a:rPr>
              <a:t>在编辑好</a:t>
            </a:r>
            <a:r>
              <a:rPr lang="en-US" altLang="zh-CN" sz="1200" b="1" i="0" kern="1200" dirty="0">
                <a:solidFill>
                  <a:schemeClr val="tx1"/>
                </a:solidFill>
                <a:effectLst/>
                <a:latin typeface="+mn-lt"/>
                <a:ea typeface="+mn-ea"/>
                <a:cs typeface="+mn-cs"/>
              </a:rPr>
              <a:t>Excel </a:t>
            </a:r>
            <a:r>
              <a:rPr lang="zh-CN" altLang="en-US" sz="1200" b="1" i="0" kern="1200" dirty="0">
                <a:solidFill>
                  <a:schemeClr val="tx1"/>
                </a:solidFill>
                <a:effectLst/>
                <a:latin typeface="+mn-lt"/>
                <a:ea typeface="+mn-ea"/>
                <a:cs typeface="+mn-cs"/>
              </a:rPr>
              <a:t>或</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文档，可“另存为”</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Backspace </a:t>
            </a:r>
            <a:r>
              <a:rPr lang="zh-CN" altLang="en-US" sz="1200" b="0" i="0" kern="1200" dirty="0">
                <a:solidFill>
                  <a:schemeClr val="tx1"/>
                </a:solidFill>
                <a:effectLst/>
                <a:latin typeface="+mn-lt"/>
                <a:ea typeface="+mn-ea"/>
                <a:cs typeface="+mn-cs"/>
              </a:rPr>
              <a:t>如果在“另存为”或“打开”对话框中选中了某个文件夹，则打开上一级文件夹</a:t>
            </a:r>
          </a:p>
          <a:p>
            <a:r>
              <a:rPr lang="en-US" altLang="zh-CN" sz="1200" b="0" i="0" kern="1200" dirty="0">
                <a:solidFill>
                  <a:schemeClr val="tx1"/>
                </a:solidFill>
                <a:effectLst/>
                <a:latin typeface="+mn-lt"/>
                <a:ea typeface="+mn-ea"/>
                <a:cs typeface="+mn-cs"/>
              </a:rPr>
              <a:t>Enter </a:t>
            </a:r>
            <a:r>
              <a:rPr lang="zh-CN" altLang="en-US" sz="1200" b="0" i="0" kern="1200" dirty="0">
                <a:solidFill>
                  <a:schemeClr val="tx1"/>
                </a:solidFill>
                <a:effectLst/>
                <a:latin typeface="+mn-lt"/>
                <a:ea typeface="+mn-ea"/>
                <a:cs typeface="+mn-cs"/>
              </a:rPr>
              <a:t>对于许多选定命令代替单击鼠标</a:t>
            </a:r>
          </a:p>
          <a:p>
            <a:r>
              <a:rPr lang="zh-CN" altLang="en-US" sz="1200" b="0" i="0" kern="1200" dirty="0">
                <a:solidFill>
                  <a:schemeClr val="tx1"/>
                </a:solidFill>
                <a:effectLst/>
                <a:latin typeface="+mn-lt"/>
                <a:ea typeface="+mn-ea"/>
                <a:cs typeface="+mn-cs"/>
              </a:rPr>
              <a:t>空格键 如果活动选项是</a:t>
            </a:r>
            <a:r>
              <a:rPr lang="zh-CN" altLang="en-US" sz="1200" b="0" i="0" u="none" strike="noStrike" kern="1200" dirty="0">
                <a:solidFill>
                  <a:schemeClr val="tx1"/>
                </a:solidFill>
                <a:effectLst/>
                <a:latin typeface="+mn-lt"/>
                <a:ea typeface="+mn-ea"/>
                <a:cs typeface="+mn-cs"/>
                <a:hlinkClick r:id="rId3"/>
              </a:rPr>
              <a:t>复选框</a:t>
            </a:r>
            <a:r>
              <a:rPr lang="zh-CN" altLang="en-US" sz="1200" b="0" i="0" kern="1200" dirty="0">
                <a:solidFill>
                  <a:schemeClr val="tx1"/>
                </a:solidFill>
                <a:effectLst/>
                <a:latin typeface="+mn-lt"/>
                <a:ea typeface="+mn-ea"/>
                <a:cs typeface="+mn-cs"/>
              </a:rPr>
              <a:t>，则选中或清除该复选框</a:t>
            </a:r>
          </a:p>
          <a:p>
            <a:r>
              <a:rPr lang="zh-CN" altLang="en-US" sz="1200" b="0" i="0" kern="1200" dirty="0">
                <a:solidFill>
                  <a:schemeClr val="tx1"/>
                </a:solidFill>
                <a:effectLst/>
                <a:latin typeface="+mn-lt"/>
                <a:ea typeface="+mn-ea"/>
                <a:cs typeface="+mn-cs"/>
              </a:rPr>
              <a:t>箭头键 如果活动选项是一组</a:t>
            </a:r>
            <a:r>
              <a:rPr lang="zh-CN" altLang="en-US" sz="1200" b="0" i="0" u="none" strike="noStrike" kern="1200" dirty="0">
                <a:solidFill>
                  <a:schemeClr val="tx1"/>
                </a:solidFill>
                <a:effectLst/>
                <a:latin typeface="+mn-lt"/>
                <a:ea typeface="+mn-ea"/>
                <a:cs typeface="+mn-cs"/>
                <a:hlinkClick r:id="rId4"/>
              </a:rPr>
              <a:t>选项按钮</a:t>
            </a:r>
            <a:r>
              <a:rPr lang="zh-CN" altLang="en-US" sz="1200" b="0" i="0" kern="1200" dirty="0">
                <a:solidFill>
                  <a:schemeClr val="tx1"/>
                </a:solidFill>
                <a:effectLst/>
                <a:latin typeface="+mn-lt"/>
                <a:ea typeface="+mn-ea"/>
                <a:cs typeface="+mn-cs"/>
              </a:rPr>
              <a:t>，则选择某个按钮</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键或</a:t>
            </a:r>
            <a:r>
              <a:rPr lang="en-US" altLang="zh-CN" sz="1200" b="0" i="0" kern="1200" dirty="0">
                <a:solidFill>
                  <a:schemeClr val="tx1"/>
                </a:solidFill>
                <a:effectLst/>
                <a:latin typeface="+mn-lt"/>
                <a:ea typeface="+mn-ea"/>
                <a:cs typeface="+mn-cs"/>
              </a:rPr>
              <a:t>CTRL+ESC </a:t>
            </a:r>
            <a:r>
              <a:rPr lang="zh-CN" altLang="en-US" sz="1200" b="0" i="0" kern="1200" dirty="0">
                <a:solidFill>
                  <a:schemeClr val="tx1"/>
                </a:solidFill>
                <a:effectLst/>
                <a:latin typeface="+mn-lt"/>
                <a:ea typeface="+mn-ea"/>
                <a:cs typeface="+mn-cs"/>
              </a:rPr>
              <a:t>打开</a:t>
            </a:r>
            <a:r>
              <a:rPr lang="zh-CN" altLang="en-US" sz="1200" b="0" i="0" u="none" strike="noStrike" kern="1200" dirty="0">
                <a:solidFill>
                  <a:schemeClr val="tx1"/>
                </a:solidFill>
                <a:effectLst/>
                <a:latin typeface="+mn-lt"/>
                <a:ea typeface="+mn-ea"/>
                <a:cs typeface="+mn-cs"/>
                <a:hlinkClick r:id="rId5"/>
              </a:rPr>
              <a:t>开始菜单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CTRL+ALT+DELETE </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win9x</a:t>
            </a:r>
            <a:r>
              <a:rPr lang="zh-CN" altLang="en-US" sz="1200" b="0" i="0" kern="1200" dirty="0">
                <a:solidFill>
                  <a:schemeClr val="tx1"/>
                </a:solidFill>
                <a:effectLst/>
                <a:latin typeface="+mn-lt"/>
                <a:ea typeface="+mn-ea"/>
                <a:cs typeface="+mn-cs"/>
              </a:rPr>
              <a:t>中打开关闭程序对话框</a:t>
            </a:r>
          </a:p>
          <a:p>
            <a:r>
              <a:rPr lang="en-US" altLang="zh-CN" sz="1200" b="1" i="0" kern="1200" dirty="0">
                <a:solidFill>
                  <a:schemeClr val="tx1"/>
                </a:solidFill>
                <a:effectLst/>
                <a:latin typeface="+mn-lt"/>
                <a:ea typeface="+mn-ea"/>
                <a:cs typeface="+mn-cs"/>
              </a:rPr>
              <a:t>CTRL+SHIFT+ESC </a:t>
            </a:r>
            <a:r>
              <a:rPr lang="zh-CN" altLang="en-US" sz="1200" b="1" i="0" kern="1200" dirty="0">
                <a:solidFill>
                  <a:schemeClr val="tx1"/>
                </a:solidFill>
                <a:effectLst/>
                <a:latin typeface="+mn-lt"/>
                <a:ea typeface="+mn-ea"/>
                <a:cs typeface="+mn-cs"/>
              </a:rPr>
              <a:t>或 </a:t>
            </a:r>
            <a:r>
              <a:rPr lang="en-US" altLang="zh-CN" sz="1200" b="1" i="0" kern="1200" dirty="0">
                <a:solidFill>
                  <a:schemeClr val="tx1"/>
                </a:solidFill>
                <a:effectLst/>
                <a:latin typeface="+mn-lt"/>
                <a:ea typeface="+mn-ea"/>
                <a:cs typeface="+mn-cs"/>
              </a:rPr>
              <a:t>CTRL+ALT+DELETE</a:t>
            </a:r>
            <a:r>
              <a:rPr lang="zh-CN" altLang="en-US" sz="1200" b="1" i="0" kern="1200" dirty="0">
                <a:solidFill>
                  <a:schemeClr val="tx1"/>
                </a:solidFill>
                <a:effectLst/>
                <a:latin typeface="+mn-lt"/>
                <a:ea typeface="+mn-ea"/>
                <a:cs typeface="+mn-cs"/>
              </a:rPr>
              <a:t>打开</a:t>
            </a:r>
            <a:r>
              <a:rPr lang="zh-CN" altLang="en-US" sz="1200" b="1" i="0" u="none" strike="noStrike" kern="1200" dirty="0">
                <a:solidFill>
                  <a:schemeClr val="tx1"/>
                </a:solidFill>
                <a:effectLst/>
                <a:latin typeface="+mn-lt"/>
                <a:ea typeface="+mn-ea"/>
                <a:cs typeface="+mn-cs"/>
                <a:hlinkClick r:id="rId6"/>
              </a:rPr>
              <a:t>任务管理器</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CTRL+SHIFT+ESC win9x</a:t>
            </a:r>
            <a:r>
              <a:rPr lang="zh-CN" altLang="en-US" sz="1200" b="1" i="0" kern="1200" dirty="0">
                <a:solidFill>
                  <a:schemeClr val="tx1"/>
                </a:solidFill>
                <a:effectLst/>
                <a:latin typeface="+mn-lt"/>
                <a:ea typeface="+mn-ea"/>
                <a:cs typeface="+mn-cs"/>
              </a:rPr>
              <a:t>中打开开始菜单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删除被选中的项目，如果是文件，将被放入</a:t>
            </a:r>
            <a:r>
              <a:rPr lang="zh-CN" altLang="en-US" sz="1200" b="0" i="0" u="none" strike="noStrike" kern="1200" dirty="0">
                <a:solidFill>
                  <a:schemeClr val="tx1"/>
                </a:solidFill>
                <a:effectLst/>
                <a:latin typeface="+mn-lt"/>
                <a:ea typeface="+mn-ea"/>
                <a:cs typeface="+mn-cs"/>
                <a:hlinkClick r:id="rId7"/>
              </a:rPr>
              <a:t>回收站</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SHIFT+DELETE </a:t>
            </a:r>
            <a:r>
              <a:rPr lang="zh-CN" altLang="en-US" sz="1200" b="0" i="0" kern="1200" dirty="0">
                <a:solidFill>
                  <a:schemeClr val="tx1"/>
                </a:solidFill>
                <a:effectLst/>
                <a:latin typeface="+mn-lt"/>
                <a:ea typeface="+mn-ea"/>
                <a:cs typeface="+mn-cs"/>
              </a:rPr>
              <a:t>删除被选中的项目，如果是文件，将被直接删除而不是放入回收站</a:t>
            </a:r>
          </a:p>
          <a:p>
            <a:r>
              <a:rPr lang="en-US" altLang="zh-CN" sz="1200" b="1" i="0" kern="1200" dirty="0">
                <a:solidFill>
                  <a:schemeClr val="tx1"/>
                </a:solidFill>
                <a:effectLst/>
                <a:latin typeface="+mn-lt"/>
                <a:ea typeface="+mn-ea"/>
                <a:cs typeface="+mn-cs"/>
              </a:rPr>
              <a:t>CTRL+SHIFT+N </a:t>
            </a:r>
            <a:r>
              <a:rPr lang="zh-CN" altLang="en-US" sz="1200" b="1" i="0" kern="1200" dirty="0">
                <a:solidFill>
                  <a:schemeClr val="tx1"/>
                </a:solidFill>
                <a:effectLst/>
                <a:latin typeface="+mn-lt"/>
                <a:ea typeface="+mn-ea"/>
                <a:cs typeface="+mn-cs"/>
              </a:rPr>
              <a:t>新建一个新的文件夹</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1" i="0" kern="1200" dirty="0">
                <a:solidFill>
                  <a:schemeClr val="tx1"/>
                </a:solidFill>
                <a:effectLst/>
                <a:latin typeface="+mn-lt"/>
                <a:ea typeface="+mn-ea"/>
                <a:cs typeface="+mn-cs"/>
              </a:rPr>
              <a:t>CTRL+A </a:t>
            </a:r>
            <a:r>
              <a:rPr lang="zh-CN" altLang="en-US" sz="1200" b="1" i="0" kern="1200" dirty="0">
                <a:solidFill>
                  <a:schemeClr val="tx1"/>
                </a:solidFill>
                <a:effectLst/>
                <a:latin typeface="+mn-lt"/>
                <a:ea typeface="+mn-ea"/>
                <a:cs typeface="+mn-cs"/>
              </a:rPr>
              <a:t>全选文件夹内的文件</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CTRL+O </a:t>
            </a:r>
            <a:r>
              <a:rPr lang="zh-CN" altLang="en-US" sz="1200" b="1" i="0" kern="1200" dirty="0">
                <a:solidFill>
                  <a:schemeClr val="tx1"/>
                </a:solidFill>
                <a:effectLst/>
                <a:latin typeface="+mn-lt"/>
                <a:ea typeface="+mn-ea"/>
                <a:cs typeface="+mn-cs"/>
              </a:rPr>
              <a:t>打开“打开文件”对话框</a:t>
            </a:r>
            <a:r>
              <a:rPr lang="zh-CN" altLang="en-US" sz="1200" b="0" i="0" kern="1200" dirty="0">
                <a:solidFill>
                  <a:schemeClr val="tx1"/>
                </a:solidFill>
                <a:effectLst/>
                <a:latin typeface="+mn-lt"/>
                <a:ea typeface="+mn-ea"/>
                <a:cs typeface="+mn-cs"/>
              </a:rPr>
              <a:t>（适用于</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CTRL+P </a:t>
            </a:r>
            <a:r>
              <a:rPr lang="zh-CN" altLang="en-US" sz="1200" b="1" i="0" kern="1200" dirty="0">
                <a:solidFill>
                  <a:schemeClr val="tx1"/>
                </a:solidFill>
                <a:effectLst/>
                <a:latin typeface="+mn-lt"/>
                <a:ea typeface="+mn-ea"/>
                <a:cs typeface="+mn-cs"/>
              </a:rPr>
              <a:t>打开“打印”对话框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CTRL+S </a:t>
            </a:r>
            <a:r>
              <a:rPr lang="zh-CN" altLang="en-US" sz="1200" b="1" i="0" kern="1200" dirty="0">
                <a:solidFill>
                  <a:schemeClr val="tx1"/>
                </a:solidFill>
                <a:effectLst/>
                <a:latin typeface="+mn-lt"/>
                <a:ea typeface="+mn-ea"/>
                <a:cs typeface="+mn-cs"/>
              </a:rPr>
              <a:t>保存当前操作的文件</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CTRL+W</a:t>
            </a:r>
            <a:r>
              <a:rPr lang="zh-CN" altLang="en-US" sz="1200" b="1" i="0" kern="1200" dirty="0">
                <a:solidFill>
                  <a:schemeClr val="tx1"/>
                </a:solidFill>
                <a:effectLst/>
                <a:latin typeface="+mn-lt"/>
                <a:ea typeface="+mn-ea"/>
                <a:cs typeface="+mn-cs"/>
              </a:rPr>
              <a:t>关闭当前的窗口</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 X</a:t>
            </a:r>
            <a:r>
              <a:rPr lang="zh-CN" altLang="en-US" sz="1200" b="1" i="0" kern="1200" dirty="0">
                <a:solidFill>
                  <a:schemeClr val="tx1"/>
                </a:solidFill>
                <a:effectLst/>
                <a:latin typeface="+mn-lt"/>
                <a:ea typeface="+mn-ea"/>
                <a:cs typeface="+mn-cs"/>
              </a:rPr>
              <a:t>剪切被选择的项目到剪贴板</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CTRL+INSERT </a:t>
            </a:r>
            <a:r>
              <a:rPr lang="zh-CN" altLang="en-US" sz="1200" b="1" i="0" kern="1200" dirty="0">
                <a:solidFill>
                  <a:schemeClr val="tx1"/>
                </a:solidFill>
                <a:effectLst/>
                <a:latin typeface="+mn-lt"/>
                <a:ea typeface="+mn-ea"/>
                <a:cs typeface="+mn-cs"/>
              </a:rPr>
              <a:t>或 </a:t>
            </a:r>
            <a:r>
              <a:rPr lang="en-US" altLang="zh-CN" sz="1200" b="1" i="0" kern="1200" dirty="0">
                <a:solidFill>
                  <a:schemeClr val="tx1"/>
                </a:solidFill>
                <a:effectLst/>
                <a:latin typeface="+mn-lt"/>
                <a:ea typeface="+mn-ea"/>
                <a:cs typeface="+mn-cs"/>
              </a:rPr>
              <a:t>CTRL+C </a:t>
            </a:r>
            <a:r>
              <a:rPr lang="zh-CN" altLang="en-US" sz="1200" b="1" i="0" kern="1200" dirty="0">
                <a:solidFill>
                  <a:schemeClr val="tx1"/>
                </a:solidFill>
                <a:effectLst/>
                <a:latin typeface="+mn-lt"/>
                <a:ea typeface="+mn-ea"/>
                <a:cs typeface="+mn-cs"/>
              </a:rPr>
              <a:t>复制被选择的项目到剪贴板</a:t>
            </a:r>
            <a:r>
              <a:rPr lang="zh-CN" altLang="en-US" sz="1200" b="0" i="0" kern="1200" dirty="0">
                <a:solidFill>
                  <a:schemeClr val="tx1"/>
                </a:solidFill>
                <a:effectLst/>
                <a:latin typeface="+mn-lt"/>
                <a:ea typeface="+mn-ea"/>
                <a:cs typeface="+mn-cs"/>
              </a:rPr>
              <a:t>（笔记本：</a:t>
            </a:r>
            <a:r>
              <a:rPr lang="en-US" altLang="zh-CN" sz="1200" b="0" i="0" kern="1200" dirty="0">
                <a:solidFill>
                  <a:schemeClr val="tx1"/>
                </a:solidFill>
                <a:effectLst/>
                <a:latin typeface="+mn-lt"/>
                <a:ea typeface="+mn-ea"/>
                <a:cs typeface="+mn-cs"/>
              </a:rPr>
              <a:t>FN+CTRL+INSERT=CTRL+INSERT</a:t>
            </a:r>
            <a:r>
              <a:rPr lang="zh-CN" altLang="en-US"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切换中英文输入法和（</a:t>
            </a:r>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空格的作用一样）</a:t>
            </a:r>
          </a:p>
          <a:p>
            <a:r>
              <a:rPr lang="en-US" altLang="zh-CN" sz="1200" b="0" i="0" kern="1200" dirty="0">
                <a:solidFill>
                  <a:schemeClr val="tx1"/>
                </a:solidFill>
                <a:effectLst/>
                <a:latin typeface="+mn-lt"/>
                <a:ea typeface="+mn-ea"/>
                <a:cs typeface="+mn-cs"/>
              </a:rPr>
              <a:t>CTRL+F4 </a:t>
            </a:r>
            <a:r>
              <a:rPr lang="zh-CN" altLang="en-US" sz="1200" b="0" i="0" kern="1200" dirty="0">
                <a:solidFill>
                  <a:schemeClr val="tx1"/>
                </a:solidFill>
                <a:effectLst/>
                <a:latin typeface="+mn-lt"/>
                <a:ea typeface="+mn-ea"/>
                <a:cs typeface="+mn-cs"/>
              </a:rPr>
              <a:t>关闭当前应用程序中的当前文本（如</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中）</a:t>
            </a:r>
          </a:p>
          <a:p>
            <a:r>
              <a:rPr lang="en-US" altLang="zh-CN" sz="1200" b="0" i="0" kern="1200" dirty="0">
                <a:solidFill>
                  <a:schemeClr val="tx1"/>
                </a:solidFill>
                <a:effectLst/>
                <a:latin typeface="+mn-lt"/>
                <a:ea typeface="+mn-ea"/>
                <a:cs typeface="+mn-cs"/>
              </a:rPr>
              <a:t>CTRL+F6 </a:t>
            </a:r>
            <a:r>
              <a:rPr lang="zh-CN" altLang="en-US" sz="1200" b="0" i="0" kern="1200" dirty="0">
                <a:solidFill>
                  <a:schemeClr val="tx1"/>
                </a:solidFill>
                <a:effectLst/>
                <a:latin typeface="+mn-lt"/>
                <a:ea typeface="+mn-ea"/>
                <a:cs typeface="+mn-cs"/>
              </a:rPr>
              <a:t>切换到当前应用程序中的下一个文本</a:t>
            </a:r>
          </a:p>
          <a:p>
            <a:r>
              <a:rPr lang="en-US" altLang="zh-CN" sz="1200" b="0" i="0" kern="1200" dirty="0" err="1">
                <a:solidFill>
                  <a:schemeClr val="tx1"/>
                </a:solidFill>
                <a:effectLst/>
                <a:latin typeface="+mn-lt"/>
                <a:ea typeface="+mn-ea"/>
                <a:cs typeface="+mn-cs"/>
              </a:rPr>
              <a:t>Ctrl+Tab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在选项卡上向前移动</a:t>
            </a:r>
          </a:p>
          <a:p>
            <a:r>
              <a:rPr lang="en-US" altLang="zh-CN" sz="1200" b="0" i="0" kern="1200" dirty="0" err="1">
                <a:solidFill>
                  <a:schemeClr val="tx1"/>
                </a:solidFill>
                <a:effectLst/>
                <a:latin typeface="+mn-lt"/>
                <a:ea typeface="+mn-ea"/>
                <a:cs typeface="+mn-cs"/>
              </a:rPr>
              <a:t>Ctrl+Shift+Tab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在选项卡上向后移动</a:t>
            </a:r>
          </a:p>
          <a:p>
            <a:r>
              <a:rPr lang="en-US" altLang="zh-CN" sz="1200" b="0" i="0" kern="1200" dirty="0">
                <a:solidFill>
                  <a:schemeClr val="tx1"/>
                </a:solidFill>
                <a:effectLst/>
                <a:latin typeface="+mn-lt"/>
                <a:ea typeface="+mn-ea"/>
                <a:cs typeface="+mn-cs"/>
              </a:rPr>
              <a:t>CTRL+ALT+</a:t>
            </a:r>
            <a:r>
              <a:rPr lang="zh-CN" altLang="en-US" sz="1200" b="0" i="0" kern="1200" dirty="0">
                <a:solidFill>
                  <a:schemeClr val="tx1"/>
                </a:solidFill>
                <a:effectLst/>
                <a:latin typeface="+mn-lt"/>
                <a:ea typeface="+mn-ea"/>
                <a:cs typeface="+mn-cs"/>
              </a:rPr>
              <a:t>方向键或</a:t>
            </a:r>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方向键 可以滚动屏幕（</a:t>
            </a:r>
            <a:r>
              <a:rPr lang="en-US" altLang="zh-CN" sz="1200" b="0" i="0" kern="1200" dirty="0">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暂不可用）</a:t>
            </a:r>
          </a:p>
          <a:p>
            <a:r>
              <a:rPr lang="en-US" altLang="zh-CN" sz="1200" b="0" i="0" kern="1200" dirty="0">
                <a:solidFill>
                  <a:schemeClr val="tx1"/>
                </a:solidFill>
                <a:effectLst/>
                <a:latin typeface="+mn-lt"/>
                <a:ea typeface="+mn-ea"/>
                <a:cs typeface="+mn-cs"/>
              </a:rPr>
              <a:t>SHIFT+INSERT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CTRL+V </a:t>
            </a:r>
            <a:r>
              <a:rPr lang="zh-CN" altLang="en-US" sz="1200" b="0" i="0" kern="1200" dirty="0">
                <a:solidFill>
                  <a:schemeClr val="tx1"/>
                </a:solidFill>
                <a:effectLst/>
                <a:latin typeface="+mn-lt"/>
                <a:ea typeface="+mn-ea"/>
                <a:cs typeface="+mn-cs"/>
              </a:rPr>
              <a:t>粘贴剪贴板中的内容到当前位置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笔记本：</a:t>
            </a:r>
            <a:r>
              <a:rPr lang="en-US" altLang="zh-CN" sz="1200" b="0" i="0" kern="1200" dirty="0">
                <a:solidFill>
                  <a:schemeClr val="tx1"/>
                </a:solidFill>
                <a:effectLst/>
                <a:latin typeface="+mn-lt"/>
                <a:ea typeface="+mn-ea"/>
                <a:cs typeface="+mn-cs"/>
              </a:rPr>
              <a:t>FN+SHIFT+INSERT=SHIFT+INSERT</a:t>
            </a:r>
            <a:r>
              <a:rPr lang="zh-CN" altLang="en-US"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Shift+Tab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在选项上向后移动</a:t>
            </a:r>
          </a:p>
          <a:p>
            <a:r>
              <a:rPr lang="en-US" altLang="zh-CN" sz="1200" b="0" i="0" kern="1200" dirty="0">
                <a:solidFill>
                  <a:schemeClr val="tx1"/>
                </a:solidFill>
                <a:effectLst/>
                <a:latin typeface="+mn-lt"/>
                <a:ea typeface="+mn-ea"/>
                <a:cs typeface="+mn-cs"/>
              </a:rPr>
              <a:t>ALT+BACKSPACE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CTRL+Z </a:t>
            </a:r>
            <a:r>
              <a:rPr lang="zh-CN" altLang="en-US" sz="1200" b="0" i="0" kern="1200" dirty="0">
                <a:solidFill>
                  <a:schemeClr val="tx1"/>
                </a:solidFill>
                <a:effectLst/>
                <a:latin typeface="+mn-lt"/>
                <a:ea typeface="+mn-ea"/>
                <a:cs typeface="+mn-cs"/>
              </a:rPr>
              <a:t>撤销上一步的操作</a:t>
            </a:r>
          </a:p>
          <a:p>
            <a:r>
              <a:rPr lang="en-US" altLang="zh-CN" sz="1200" b="0" i="0" kern="1200" dirty="0">
                <a:solidFill>
                  <a:schemeClr val="tx1"/>
                </a:solidFill>
                <a:effectLst/>
                <a:latin typeface="+mn-lt"/>
                <a:ea typeface="+mn-ea"/>
                <a:cs typeface="+mn-cs"/>
              </a:rPr>
              <a:t>ALT+SHIFT+BACKSPACE </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CTRL+Y </a:t>
            </a:r>
            <a:r>
              <a:rPr lang="zh-CN" altLang="en-US" sz="1200" b="0" i="0" kern="1200" dirty="0">
                <a:solidFill>
                  <a:schemeClr val="tx1"/>
                </a:solidFill>
                <a:effectLst/>
                <a:latin typeface="+mn-lt"/>
                <a:ea typeface="+mn-ea"/>
                <a:cs typeface="+mn-cs"/>
              </a:rPr>
              <a:t>重做上一步被撤销的操作</a:t>
            </a:r>
          </a:p>
          <a:p>
            <a:r>
              <a:rPr lang="en-US" altLang="zh-CN" sz="1200" b="0" i="0" kern="1200" dirty="0">
                <a:solidFill>
                  <a:schemeClr val="tx1"/>
                </a:solidFill>
                <a:effectLst/>
                <a:latin typeface="+mn-lt"/>
                <a:ea typeface="+mn-ea"/>
                <a:cs typeface="+mn-cs"/>
              </a:rPr>
              <a:t>Alt+</a:t>
            </a:r>
            <a:r>
              <a:rPr lang="zh-CN" altLang="en-US" sz="1200" b="0" i="0" kern="1200" dirty="0">
                <a:solidFill>
                  <a:schemeClr val="tx1"/>
                </a:solidFill>
                <a:effectLst/>
                <a:latin typeface="+mn-lt"/>
                <a:ea typeface="+mn-ea"/>
                <a:cs typeface="+mn-cs"/>
              </a:rPr>
              <a:t>加下划线的字母 执行与该字母匹配的命令（或选择选项）</a:t>
            </a:r>
          </a:p>
          <a:p>
            <a:r>
              <a:rPr lang="en-US" altLang="zh-CN" sz="1200" b="0" i="0" kern="1200" dirty="0">
                <a:solidFill>
                  <a:schemeClr val="tx1"/>
                </a:solidFill>
                <a:effectLst/>
                <a:latin typeface="+mn-lt"/>
                <a:ea typeface="+mn-ea"/>
                <a:cs typeface="+mn-cs"/>
              </a:rPr>
              <a:t>SHIFT+F10</a:t>
            </a:r>
            <a:r>
              <a:rPr lang="zh-CN" altLang="en-US" sz="1200" b="0" i="0" kern="1200" dirty="0">
                <a:solidFill>
                  <a:schemeClr val="tx1"/>
                </a:solidFill>
                <a:effectLst/>
                <a:latin typeface="+mn-lt"/>
                <a:ea typeface="+mn-ea"/>
                <a:cs typeface="+mn-cs"/>
              </a:rPr>
              <a:t>或鼠标右击 打开当前活动项目的</a:t>
            </a:r>
            <a:r>
              <a:rPr lang="zh-CN" altLang="en-US" sz="1200" b="0" i="0" u="none" strike="noStrike" kern="1200" dirty="0">
                <a:solidFill>
                  <a:schemeClr val="tx1"/>
                </a:solidFill>
                <a:effectLst/>
                <a:latin typeface="+mn-lt"/>
                <a:ea typeface="+mn-ea"/>
                <a:cs typeface="+mn-cs"/>
                <a:hlinkClick r:id="rId8"/>
              </a:rPr>
              <a:t>快捷菜单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SHIFT </a:t>
            </a:r>
            <a:r>
              <a:rPr lang="zh-CN" altLang="en-US" sz="1200" b="0" i="0" kern="1200" dirty="0">
                <a:solidFill>
                  <a:schemeClr val="tx1"/>
                </a:solidFill>
                <a:effectLst/>
                <a:latin typeface="+mn-lt"/>
                <a:ea typeface="+mn-ea"/>
                <a:cs typeface="+mn-cs"/>
              </a:rPr>
              <a:t>在放入</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的时候按下不放，可以跳过自动播放</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。在打开</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的时候按下不放，可以跳过自启动的宏</a:t>
            </a:r>
          </a:p>
          <a:p>
            <a:r>
              <a:rPr lang="en-US" altLang="zh-CN" sz="1200" b="1" i="0" u="none" strike="noStrike" kern="1200" dirty="0">
                <a:solidFill>
                  <a:schemeClr val="tx1"/>
                </a:solidFill>
                <a:effectLst/>
                <a:latin typeface="+mn-lt"/>
                <a:ea typeface="+mn-ea"/>
                <a:cs typeface="+mn-cs"/>
                <a:hlinkClick r:id="rId9"/>
              </a:rPr>
              <a:t>ALT+F4</a:t>
            </a:r>
            <a:r>
              <a:rPr lang="zh-CN" altLang="en-US" sz="1200" b="1" i="0" kern="1200" dirty="0">
                <a:solidFill>
                  <a:schemeClr val="tx1"/>
                </a:solidFill>
                <a:effectLst/>
                <a:latin typeface="+mn-lt"/>
                <a:ea typeface="+mn-ea"/>
                <a:cs typeface="+mn-cs"/>
              </a:rPr>
              <a:t>关闭当前应用程序</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ALT+SPACEBAR </a:t>
            </a:r>
            <a:r>
              <a:rPr lang="zh-CN" altLang="en-US" sz="1200" b="0" i="0" kern="1200" dirty="0">
                <a:solidFill>
                  <a:schemeClr val="tx1"/>
                </a:solidFill>
                <a:effectLst/>
                <a:latin typeface="+mn-lt"/>
                <a:ea typeface="+mn-ea"/>
                <a:cs typeface="+mn-cs"/>
              </a:rPr>
              <a:t>打开程序最左上角的菜单</a:t>
            </a:r>
          </a:p>
          <a:p>
            <a:r>
              <a:rPr lang="en-US" altLang="zh-CN" sz="1200" b="0" i="0" kern="1200" dirty="0">
                <a:solidFill>
                  <a:schemeClr val="tx1"/>
                </a:solidFill>
                <a:effectLst/>
                <a:latin typeface="+mn-lt"/>
                <a:ea typeface="+mn-ea"/>
                <a:cs typeface="+mn-cs"/>
              </a:rPr>
              <a:t>ALT+TAB </a:t>
            </a:r>
            <a:r>
              <a:rPr lang="zh-CN" altLang="en-US" sz="1200" b="0" i="0" kern="1200" dirty="0">
                <a:solidFill>
                  <a:schemeClr val="tx1"/>
                </a:solidFill>
                <a:effectLst/>
                <a:latin typeface="+mn-lt"/>
                <a:ea typeface="+mn-ea"/>
                <a:cs typeface="+mn-cs"/>
              </a:rPr>
              <a:t>切换当前程序 （加</a:t>
            </a:r>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反向）</a:t>
            </a:r>
          </a:p>
          <a:p>
            <a:r>
              <a:rPr lang="en-US" altLang="zh-CN" sz="1200" b="0" i="0" kern="1200" dirty="0">
                <a:solidFill>
                  <a:schemeClr val="tx1"/>
                </a:solidFill>
                <a:effectLst/>
                <a:latin typeface="+mn-lt"/>
                <a:ea typeface="+mn-ea"/>
                <a:cs typeface="+mn-cs"/>
              </a:rPr>
              <a:t>ALT+ESC </a:t>
            </a:r>
            <a:r>
              <a:rPr lang="zh-CN" altLang="en-US" sz="1200" b="0" i="0" kern="1200" dirty="0">
                <a:solidFill>
                  <a:schemeClr val="tx1"/>
                </a:solidFill>
                <a:effectLst/>
                <a:latin typeface="+mn-lt"/>
                <a:ea typeface="+mn-ea"/>
                <a:cs typeface="+mn-cs"/>
              </a:rPr>
              <a:t>切换当前程序 （加</a:t>
            </a:r>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反向）</a:t>
            </a:r>
          </a:p>
          <a:p>
            <a:r>
              <a:rPr lang="en-US" altLang="zh-CN" sz="1200" b="0" i="0" kern="1200" dirty="0">
                <a:solidFill>
                  <a:schemeClr val="tx1"/>
                </a:solidFill>
                <a:effectLst/>
                <a:latin typeface="+mn-lt"/>
                <a:ea typeface="+mn-ea"/>
                <a:cs typeface="+mn-cs"/>
              </a:rPr>
              <a:t>ALT+ENTER </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下运行的</a:t>
            </a:r>
            <a:r>
              <a:rPr lang="en-US" altLang="zh-CN" sz="1200" b="0" i="0" kern="1200" dirty="0">
                <a:solidFill>
                  <a:schemeClr val="tx1"/>
                </a:solidFill>
                <a:effectLst/>
                <a:latin typeface="+mn-lt"/>
                <a:ea typeface="+mn-ea"/>
                <a:cs typeface="+mn-cs"/>
              </a:rPr>
              <a:t>MSDOS</a:t>
            </a:r>
            <a:r>
              <a:rPr lang="zh-CN" altLang="en-US" sz="1200" b="0" i="0" kern="1200" dirty="0">
                <a:solidFill>
                  <a:schemeClr val="tx1"/>
                </a:solidFill>
                <a:effectLst/>
                <a:latin typeface="+mn-lt"/>
                <a:ea typeface="+mn-ea"/>
                <a:cs typeface="+mn-cs"/>
              </a:rPr>
              <a:t>窗口在窗口和全屏幕状态间切换</a:t>
            </a:r>
          </a:p>
          <a:p>
            <a:r>
              <a:rPr lang="en-US" altLang="zh-CN" sz="1200" b="0" i="0" kern="1200" dirty="0">
                <a:solidFill>
                  <a:schemeClr val="tx1"/>
                </a:solidFill>
                <a:effectLst/>
                <a:latin typeface="+mn-lt"/>
                <a:ea typeface="+mn-ea"/>
                <a:cs typeface="+mn-cs"/>
              </a:rPr>
              <a:t>PRINT SCREEN </a:t>
            </a:r>
            <a:r>
              <a:rPr lang="zh-CN" altLang="en-US" sz="1200" b="0" i="0" kern="1200" dirty="0">
                <a:solidFill>
                  <a:schemeClr val="tx1"/>
                </a:solidFill>
                <a:effectLst/>
                <a:latin typeface="+mn-lt"/>
                <a:ea typeface="+mn-ea"/>
                <a:cs typeface="+mn-cs"/>
              </a:rPr>
              <a:t>将当前屏幕以图像方式拷贝到剪贴板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笔记本上是</a:t>
            </a:r>
            <a:r>
              <a:rPr lang="en-US" altLang="zh-CN" sz="1200" b="0" i="0" kern="1200" dirty="0" err="1">
                <a:solidFill>
                  <a:schemeClr val="tx1"/>
                </a:solidFill>
                <a:effectLst/>
                <a:latin typeface="+mn-lt"/>
                <a:ea typeface="+mn-ea"/>
                <a:cs typeface="+mn-cs"/>
              </a:rPr>
              <a:t>PrtScSysRq</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ALT+PRINT SCREEN </a:t>
            </a:r>
            <a:r>
              <a:rPr lang="zh-CN" altLang="en-US" sz="1200" b="0" i="0" kern="1200" dirty="0">
                <a:solidFill>
                  <a:schemeClr val="tx1"/>
                </a:solidFill>
                <a:effectLst/>
                <a:latin typeface="+mn-lt"/>
                <a:ea typeface="+mn-ea"/>
                <a:cs typeface="+mn-cs"/>
              </a:rPr>
              <a:t>将当前活动程序窗口以图像方式拷贝到剪贴板（加</a:t>
            </a:r>
            <a:r>
              <a:rPr lang="en-US" altLang="zh-CN" sz="1200" b="0" i="0" kern="1200" dirty="0">
                <a:solidFill>
                  <a:schemeClr val="tx1"/>
                </a:solidFill>
                <a:effectLst/>
                <a:latin typeface="+mn-lt"/>
                <a:ea typeface="+mn-ea"/>
                <a:cs typeface="+mn-cs"/>
              </a:rPr>
              <a:t>shift </a:t>
            </a:r>
            <a:r>
              <a:rPr lang="zh-CN" altLang="en-US" sz="1200" b="0" i="0" kern="1200" dirty="0">
                <a:solidFill>
                  <a:schemeClr val="tx1"/>
                </a:solidFill>
                <a:effectLst/>
                <a:latin typeface="+mn-lt"/>
                <a:ea typeface="+mn-ea"/>
                <a:cs typeface="+mn-cs"/>
              </a:rPr>
              <a:t>可以跳到前一个窗口）</a:t>
            </a: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+B </a:t>
            </a:r>
            <a:r>
              <a:rPr lang="zh-CN" altLang="en-US" sz="1200" b="1" i="0" kern="1200" dirty="0">
                <a:solidFill>
                  <a:schemeClr val="tx1"/>
                </a:solidFill>
                <a:effectLst/>
                <a:latin typeface="+mn-lt"/>
                <a:ea typeface="+mn-ea"/>
                <a:cs typeface="+mn-cs"/>
              </a:rPr>
              <a:t>选中桌面右下方</a:t>
            </a:r>
            <a:r>
              <a:rPr lang="zh-CN" altLang="en-US" sz="1200" b="1" i="0" u="none" strike="noStrike" kern="1200" dirty="0">
                <a:solidFill>
                  <a:schemeClr val="tx1"/>
                </a:solidFill>
                <a:effectLst/>
                <a:latin typeface="+mn-lt"/>
                <a:ea typeface="+mn-ea"/>
                <a:cs typeface="+mn-cs"/>
                <a:hlinkClick r:id="rId10"/>
              </a:rPr>
              <a:t>工具栏</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+D </a:t>
            </a:r>
            <a:r>
              <a:rPr lang="zh-CN" altLang="en-US" sz="1200" b="1" i="0" u="none" strike="noStrike" kern="1200" dirty="0">
                <a:solidFill>
                  <a:schemeClr val="tx1"/>
                </a:solidFill>
                <a:effectLst/>
                <a:latin typeface="+mn-lt"/>
                <a:ea typeface="+mn-ea"/>
                <a:cs typeface="+mn-cs"/>
                <a:hlinkClick r:id="rId11"/>
              </a:rPr>
              <a:t>显示桌面</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+E </a:t>
            </a:r>
            <a:r>
              <a:rPr lang="zh-CN" altLang="en-US" sz="1200" b="1" i="0" kern="1200" dirty="0">
                <a:solidFill>
                  <a:schemeClr val="tx1"/>
                </a:solidFill>
                <a:effectLst/>
                <a:latin typeface="+mn-lt"/>
                <a:ea typeface="+mn-ea"/>
                <a:cs typeface="+mn-cs"/>
              </a:rPr>
              <a:t>打开我的电脑</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+F </a:t>
            </a:r>
            <a:r>
              <a:rPr lang="zh-CN" altLang="en-US" sz="1200" b="1" i="0" kern="1200" dirty="0">
                <a:solidFill>
                  <a:schemeClr val="tx1"/>
                </a:solidFill>
                <a:effectLst/>
                <a:latin typeface="+mn-lt"/>
                <a:ea typeface="+mn-ea"/>
                <a:cs typeface="+mn-cs"/>
              </a:rPr>
              <a:t>打开“查找：所有文件”对话框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+L </a:t>
            </a:r>
            <a:r>
              <a:rPr lang="zh-CN" altLang="en-US" sz="1200" b="1" i="0" kern="1200" dirty="0">
                <a:solidFill>
                  <a:schemeClr val="tx1"/>
                </a:solidFill>
                <a:effectLst/>
                <a:latin typeface="+mn-lt"/>
                <a:ea typeface="+mn-ea"/>
                <a:cs typeface="+mn-cs"/>
              </a:rPr>
              <a:t>锁定计算机或切换用户</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+M</a:t>
            </a:r>
            <a:r>
              <a:rPr lang="zh-CN" altLang="en-US" sz="1200" b="1" i="0" kern="1200" dirty="0">
                <a:solidFill>
                  <a:schemeClr val="tx1"/>
                </a:solidFill>
                <a:effectLst/>
                <a:latin typeface="+mn-lt"/>
                <a:ea typeface="+mn-ea"/>
                <a:cs typeface="+mn-cs"/>
              </a:rPr>
              <a:t>最小化所有窗口</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+SHIFT+M</a:t>
            </a:r>
            <a:r>
              <a:rPr lang="zh-CN" altLang="en-US" sz="1200" b="1" i="0" kern="1200" dirty="0">
                <a:solidFill>
                  <a:schemeClr val="tx1"/>
                </a:solidFill>
                <a:effectLst/>
                <a:latin typeface="+mn-lt"/>
                <a:ea typeface="+mn-ea"/>
                <a:cs typeface="+mn-cs"/>
              </a:rPr>
              <a:t>将最小化的窗口还原到桌面</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+R</a:t>
            </a:r>
            <a:r>
              <a:rPr lang="zh-CN" altLang="en-US" sz="1200" b="1" i="0" kern="1200" dirty="0">
                <a:solidFill>
                  <a:schemeClr val="tx1"/>
                </a:solidFill>
                <a:effectLst/>
                <a:latin typeface="+mn-lt"/>
                <a:ea typeface="+mn-ea"/>
                <a:cs typeface="+mn-cs"/>
              </a:rPr>
              <a:t>打开“运行”对话框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+U</a:t>
            </a:r>
            <a:r>
              <a:rPr lang="zh-CN" altLang="en-US" sz="1200" b="1" i="0" kern="1200" dirty="0">
                <a:solidFill>
                  <a:schemeClr val="tx1"/>
                </a:solidFill>
                <a:effectLst/>
                <a:latin typeface="+mn-lt"/>
                <a:ea typeface="+mn-ea"/>
                <a:cs typeface="+mn-cs"/>
              </a:rPr>
              <a:t>打开</a:t>
            </a:r>
            <a:r>
              <a:rPr lang="zh-CN" altLang="en-US" sz="1200" b="1" i="0" u="none" strike="noStrike" kern="1200" dirty="0">
                <a:solidFill>
                  <a:schemeClr val="tx1"/>
                </a:solidFill>
                <a:effectLst/>
                <a:latin typeface="+mn-lt"/>
                <a:ea typeface="+mn-ea"/>
                <a:cs typeface="+mn-cs"/>
                <a:hlinkClick r:id="rId12"/>
              </a:rPr>
              <a:t>辅助工具管理器</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+BREAK</a:t>
            </a:r>
            <a:r>
              <a:rPr lang="zh-CN" altLang="en-US" sz="1200" b="1" i="0" kern="1200" dirty="0">
                <a:solidFill>
                  <a:schemeClr val="tx1"/>
                </a:solidFill>
                <a:effectLst/>
                <a:latin typeface="+mn-lt"/>
                <a:ea typeface="+mn-ea"/>
                <a:cs typeface="+mn-cs"/>
              </a:rPr>
              <a:t>打开“系统属性”对话</a:t>
            </a:r>
            <a:r>
              <a:rPr lang="zh-CN" altLang="en-US" sz="1200" b="0" i="0" kern="1200" dirty="0">
                <a:solidFill>
                  <a:schemeClr val="tx1"/>
                </a:solidFill>
                <a:effectLst/>
                <a:latin typeface="+mn-lt"/>
                <a:ea typeface="+mn-ea"/>
                <a:cs typeface="+mn-cs"/>
              </a:rPr>
              <a:t>框</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+CTRL+F </a:t>
            </a:r>
            <a:r>
              <a:rPr lang="zh-CN" altLang="en-US" sz="1200" b="0" i="0" kern="1200" dirty="0">
                <a:solidFill>
                  <a:schemeClr val="tx1"/>
                </a:solidFill>
                <a:effectLst/>
                <a:latin typeface="+mn-lt"/>
                <a:ea typeface="+mn-ea"/>
                <a:cs typeface="+mn-cs"/>
              </a:rPr>
              <a:t>搜索计算机（如果已连接到网络）</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Pause </a:t>
            </a:r>
            <a:r>
              <a:rPr lang="zh-CN" altLang="en-US" sz="1200" b="0" i="0" kern="1200" dirty="0">
                <a:solidFill>
                  <a:schemeClr val="tx1"/>
                </a:solidFill>
                <a:effectLst/>
                <a:latin typeface="+mn-lt"/>
                <a:ea typeface="+mn-ea"/>
                <a:cs typeface="+mn-cs"/>
              </a:rPr>
              <a:t>显示“系统属性”对话框</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 </a:t>
            </a:r>
            <a:r>
              <a:rPr lang="zh-CN" altLang="en-US" sz="1200" b="0" i="0" kern="1200" dirty="0">
                <a:solidFill>
                  <a:schemeClr val="tx1"/>
                </a:solidFill>
                <a:effectLst/>
                <a:latin typeface="+mn-lt"/>
                <a:ea typeface="+mn-ea"/>
                <a:cs typeface="+mn-cs"/>
              </a:rPr>
              <a:t>循环切换任务栏上的程序（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win8</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启动锁定到任务栏中的由该数字所表示位置处的程序。如果该程序已在运行，则切换到该程序（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Shift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启动锁定到任务栏中的由该数字所表示位置处的程序的新实例（</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p>
          <a:p>
            <a:r>
              <a:rPr lang="en-US" altLang="zh-CN" sz="1200" b="0" i="0" kern="1200" dirty="0">
                <a:solidFill>
                  <a:schemeClr val="tx1"/>
                </a:solidFill>
                <a:effectLst/>
                <a:latin typeface="+mn-lt"/>
                <a:ea typeface="+mn-ea"/>
                <a:cs typeface="+mn-cs"/>
              </a:rPr>
              <a:t>Alt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打开锁定到任务栏中的由该数字所表示位置处的程序的</a:t>
            </a:r>
            <a:r>
              <a:rPr lang="zh-CN" altLang="en-US" sz="1200" b="0" i="0" u="none" strike="noStrike" kern="1200" dirty="0">
                <a:solidFill>
                  <a:schemeClr val="tx1"/>
                </a:solidFill>
                <a:effectLst/>
                <a:latin typeface="+mn-lt"/>
                <a:ea typeface="+mn-ea"/>
                <a:cs typeface="+mn-cs"/>
                <a:hlinkClick r:id="rId13"/>
              </a:rPr>
              <a:t>跳转列表</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(Jump List)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Tab </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Aero Flip 3-D </a:t>
            </a:r>
            <a:r>
              <a:rPr lang="zh-CN" altLang="en-US" sz="1200" b="0" i="0" kern="1200" dirty="0">
                <a:solidFill>
                  <a:schemeClr val="tx1"/>
                </a:solidFill>
                <a:effectLst/>
                <a:latin typeface="+mn-lt"/>
                <a:ea typeface="+mn-ea"/>
                <a:cs typeface="+mn-cs"/>
              </a:rPr>
              <a:t>循环切换任务栏上的程（</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Ctrl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Tab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Aero Flip 3-D </a:t>
            </a:r>
            <a:r>
              <a:rPr lang="zh-CN" altLang="en-US" sz="1200" b="0" i="0" kern="1200" dirty="0">
                <a:solidFill>
                  <a:schemeClr val="tx1"/>
                </a:solidFill>
                <a:effectLst/>
                <a:latin typeface="+mn-lt"/>
                <a:ea typeface="+mn-ea"/>
                <a:cs typeface="+mn-cs"/>
              </a:rPr>
              <a:t>使用</a:t>
            </a:r>
            <a:r>
              <a:rPr lang="zh-CN" altLang="en-US" sz="1200" b="0" i="0" u="none" strike="noStrike" kern="1200" dirty="0">
                <a:solidFill>
                  <a:schemeClr val="tx1"/>
                </a:solidFill>
                <a:effectLst/>
                <a:latin typeface="+mn-lt"/>
                <a:ea typeface="+mn-ea"/>
                <a:cs typeface="+mn-cs"/>
                <a:hlinkClick r:id="rId14"/>
              </a:rPr>
              <a:t>箭头</a:t>
            </a:r>
            <a:r>
              <a:rPr lang="zh-CN" altLang="en-US" sz="1200" b="0" i="0" kern="1200" dirty="0">
                <a:solidFill>
                  <a:schemeClr val="tx1"/>
                </a:solidFill>
                <a:effectLst/>
                <a:latin typeface="+mn-lt"/>
                <a:ea typeface="+mn-ea"/>
                <a:cs typeface="+mn-cs"/>
              </a:rPr>
              <a:t>键循环切换任务栏上的程序 （</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空格键 预览桌面 （</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向上键最大化窗口（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向左键将窗口最大化到屏幕的左侧（</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向右键将窗口最大化到屏幕的右侧（</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向下键最小化窗口（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Home</a:t>
            </a:r>
            <a:r>
              <a:rPr lang="zh-CN" altLang="en-US" sz="1200" b="0" i="0" kern="1200" dirty="0">
                <a:solidFill>
                  <a:schemeClr val="tx1"/>
                </a:solidFill>
                <a:effectLst/>
                <a:latin typeface="+mn-lt"/>
                <a:ea typeface="+mn-ea"/>
                <a:cs typeface="+mn-cs"/>
              </a:rPr>
              <a:t>最小化除</a:t>
            </a:r>
            <a:r>
              <a:rPr lang="zh-CN" altLang="en-US" sz="1200" b="0" i="0" u="none" strike="noStrike" kern="1200" dirty="0">
                <a:solidFill>
                  <a:schemeClr val="tx1"/>
                </a:solidFill>
                <a:effectLst/>
                <a:latin typeface="+mn-lt"/>
                <a:ea typeface="+mn-ea"/>
                <a:cs typeface="+mn-cs"/>
                <a:hlinkClick r:id="rId15"/>
              </a:rPr>
              <a:t>活动窗口</a:t>
            </a:r>
            <a:r>
              <a:rPr lang="zh-CN" altLang="en-US" sz="1200" b="0" i="0" kern="1200" dirty="0">
                <a:solidFill>
                  <a:schemeClr val="tx1"/>
                </a:solidFill>
                <a:effectLst/>
                <a:latin typeface="+mn-lt"/>
                <a:ea typeface="+mn-ea"/>
                <a:cs typeface="+mn-cs"/>
              </a:rPr>
              <a:t>之外的所有窗口（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Shift + </a:t>
            </a:r>
            <a:r>
              <a:rPr lang="zh-CN" altLang="en-US" sz="1200" b="0" i="0" kern="1200" dirty="0">
                <a:solidFill>
                  <a:schemeClr val="tx1"/>
                </a:solidFill>
                <a:effectLst/>
                <a:latin typeface="+mn-lt"/>
                <a:ea typeface="+mn-ea"/>
                <a:cs typeface="+mn-cs"/>
              </a:rPr>
              <a:t>向上键将窗口拉伸到屏幕的顶部和底部。（</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Shift + </a:t>
            </a:r>
            <a:r>
              <a:rPr lang="zh-CN" altLang="en-US" sz="1200" b="0" i="0" kern="1200" dirty="0">
                <a:solidFill>
                  <a:schemeClr val="tx1"/>
                </a:solidFill>
                <a:effectLst/>
                <a:latin typeface="+mn-lt"/>
                <a:ea typeface="+mn-ea"/>
                <a:cs typeface="+mn-cs"/>
              </a:rPr>
              <a:t>向左键或向右键将窗口从一个监视器移动到另一个监视器（</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P</a:t>
            </a:r>
            <a:r>
              <a:rPr lang="zh-CN" altLang="en-US" sz="1200" b="0" i="0" kern="1200" dirty="0">
                <a:solidFill>
                  <a:schemeClr val="tx1"/>
                </a:solidFill>
                <a:effectLst/>
                <a:latin typeface="+mn-lt"/>
                <a:ea typeface="+mn-ea"/>
                <a:cs typeface="+mn-cs"/>
              </a:rPr>
              <a:t>选择演示显示模式（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G</a:t>
            </a:r>
            <a:r>
              <a:rPr lang="zh-CN" altLang="en-US" sz="1200" b="0" i="0" kern="1200" dirty="0">
                <a:solidFill>
                  <a:schemeClr val="tx1"/>
                </a:solidFill>
                <a:effectLst/>
                <a:latin typeface="+mn-lt"/>
                <a:ea typeface="+mn-ea"/>
                <a:cs typeface="+mn-cs"/>
              </a:rPr>
              <a:t>循环切换小工具（</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U </a:t>
            </a:r>
            <a:r>
              <a:rPr lang="zh-CN" altLang="en-US" sz="1200" b="0" i="0" kern="1200" dirty="0">
                <a:solidFill>
                  <a:schemeClr val="tx1"/>
                </a:solidFill>
                <a:effectLst/>
                <a:latin typeface="+mn-lt"/>
                <a:ea typeface="+mn-ea"/>
                <a:cs typeface="+mn-cs"/>
              </a:rPr>
              <a:t>打开轻松访问中心（</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X </a:t>
            </a:r>
            <a:r>
              <a:rPr lang="zh-CN" altLang="en-US" sz="1200" b="0" i="0" kern="1200" dirty="0">
                <a:solidFill>
                  <a:schemeClr val="tx1"/>
                </a:solidFill>
                <a:effectLst/>
                <a:latin typeface="+mn-lt"/>
                <a:ea typeface="+mn-ea"/>
                <a:cs typeface="+mn-cs"/>
              </a:rPr>
              <a:t>打开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移动中心（</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数字键 打开任务栏上快捷启动项 从开始菜单以后开始 对应</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win8.1</a:t>
            </a:r>
          </a:p>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7</a:t>
            </a:fld>
            <a:endParaRPr kumimoji="1" lang="zh-CN" altLang="en-US"/>
          </a:p>
        </p:txBody>
      </p:sp>
    </p:spTree>
    <p:extLst>
      <p:ext uri="{BB962C8B-B14F-4D97-AF65-F5344CB8AC3E}">
        <p14:creationId xmlns:p14="http://schemas.microsoft.com/office/powerpoint/2010/main" val="1315142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43000" y="685800"/>
            <a:ext cx="4572000" cy="3429000"/>
          </a:xfrm>
        </p:spPr>
      </p:sp>
      <p:sp>
        <p:nvSpPr>
          <p:cNvPr id="808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一个变量声明没有赋值的结果</a:t>
            </a:r>
            <a:r>
              <a:rPr lang="en-US" altLang="zh-CN" dirty="0"/>
              <a:t>undefined</a:t>
            </a:r>
          </a:p>
          <a:p>
            <a:r>
              <a:rPr lang="zh-CN" altLang="en-US" dirty="0"/>
              <a:t>通过</a:t>
            </a:r>
            <a:r>
              <a:rPr lang="en-US" altLang="zh-CN" dirty="0" err="1"/>
              <a:t>typeof</a:t>
            </a:r>
            <a:r>
              <a:rPr lang="en-US" altLang="zh-CN" dirty="0"/>
              <a:t> </a:t>
            </a:r>
            <a:r>
              <a:rPr lang="zh-CN" altLang="en-US" dirty="0"/>
              <a:t>显示变量的类型的时候 显示的 可能是小写的</a:t>
            </a:r>
            <a:r>
              <a:rPr lang="en-US" altLang="zh-CN" dirty="0"/>
              <a:t>string</a:t>
            </a:r>
            <a:r>
              <a:rPr lang="zh-CN" altLang="en-US" dirty="0"/>
              <a:t>，就是一种描述符而已</a:t>
            </a:r>
            <a:endParaRPr lang="en-US" altLang="zh-CN" dirty="0"/>
          </a:p>
          <a:p>
            <a:r>
              <a:rPr lang="zh-CN" altLang="en-US" sz="1200" b="0" i="0" kern="1200" dirty="0">
                <a:solidFill>
                  <a:schemeClr val="tx1"/>
                </a:solidFill>
                <a:effectLst/>
                <a:latin typeface="+mn-lt"/>
                <a:ea typeface="+mn-ea"/>
                <a:cs typeface="+mn-cs"/>
              </a:rPr>
              <a:t>符号类型</a:t>
            </a:r>
          </a:p>
          <a:p>
            <a:r>
              <a:rPr lang="zh-CN" altLang="en-US" sz="1200" b="0" i="0" kern="1200" dirty="0">
                <a:solidFill>
                  <a:schemeClr val="tx1"/>
                </a:solidFill>
                <a:effectLst/>
                <a:latin typeface="+mn-lt"/>
                <a:ea typeface="+mn-ea"/>
                <a:cs typeface="+mn-cs"/>
              </a:rPr>
              <a:t>符号</a:t>
            </a:r>
            <a:r>
              <a:rPr lang="en-US" altLang="zh-CN" sz="1200" b="0" i="0" kern="1200" dirty="0">
                <a:solidFill>
                  <a:schemeClr val="tx1"/>
                </a:solidFill>
                <a:effectLst/>
                <a:latin typeface="+mn-lt"/>
                <a:ea typeface="+mn-ea"/>
                <a:cs typeface="+mn-cs"/>
              </a:rPr>
              <a:t>(Symbols)</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ECMAScript </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版新定义的。符号类型是唯一的并且是不可修改的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并且也可以用来作为</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在某些语言当中也有类似的原子类型</a:t>
            </a:r>
            <a:r>
              <a:rPr lang="en-US" altLang="zh-CN" sz="1200" b="0" i="0" kern="1200" dirty="0">
                <a:solidFill>
                  <a:schemeClr val="tx1"/>
                </a:solidFill>
                <a:effectLst/>
                <a:latin typeface="+mn-lt"/>
                <a:ea typeface="+mn-ea"/>
                <a:cs typeface="+mn-cs"/>
              </a:rPr>
              <a:t>(Atoms). </a:t>
            </a:r>
            <a:r>
              <a:rPr lang="zh-CN" altLang="en-US" sz="1200" b="0" i="0" kern="1200" dirty="0">
                <a:solidFill>
                  <a:schemeClr val="tx1"/>
                </a:solidFill>
                <a:effectLst/>
                <a:latin typeface="+mn-lt"/>
                <a:ea typeface="+mn-ea"/>
                <a:cs typeface="+mn-cs"/>
              </a:rPr>
              <a:t>你也可以认为为它们是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里面的枚举类型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更多细节请看 </a:t>
            </a:r>
            <a:r>
              <a:rPr lang="en-US" altLang="zh-CN" sz="1200" b="0" i="0" u="none" strike="noStrike" kern="1200" dirty="0">
                <a:solidFill>
                  <a:schemeClr val="tx1"/>
                </a:solidFill>
                <a:effectLst/>
                <a:latin typeface="+mn-lt"/>
                <a:ea typeface="+mn-ea"/>
                <a:cs typeface="+mn-cs"/>
                <a:hlinkClick r:id="rId3" tooltip="Symbol: A Symbol is a primitive data type whose instances are unique and immutable. In some programming languages they are also called atoms."/>
              </a:rPr>
              <a:t>Symbol</a:t>
            </a:r>
            <a:r>
              <a:rPr lang="zh-CN" altLang="en-US" sz="1200" b="0" i="0" kern="1200" dirty="0">
                <a:solidFill>
                  <a:schemeClr val="tx1"/>
                </a:solidFill>
                <a:effectLst/>
                <a:latin typeface="+mn-lt"/>
                <a:ea typeface="+mn-ea"/>
                <a:cs typeface="+mn-cs"/>
              </a:rPr>
              <a:t> 和 </a:t>
            </a:r>
            <a:r>
              <a:rPr lang="en-US" altLang="zh-CN" sz="1200" b="0" i="0" u="none" strike="noStrike" kern="1200" dirty="0">
                <a:solidFill>
                  <a:schemeClr val="tx1"/>
                </a:solidFill>
                <a:effectLst/>
                <a:latin typeface="+mn-lt"/>
                <a:ea typeface="+mn-ea"/>
                <a:cs typeface="+mn-cs"/>
                <a:hlinkClick r:id="rId4" tooltip="符号是一种特殊的、不可变的数据类型，可以作为对象属性的标识符使用。符号对象是一个符号 原始数据类型的隐式对象包装器。"/>
              </a:rPr>
              <a:t>Symbol</a:t>
            </a:r>
            <a:r>
              <a:rPr lang="zh-CN" altLang="en-US" sz="1200" b="0" i="0" kern="1200" dirty="0">
                <a:solidFill>
                  <a:schemeClr val="tx1"/>
                </a:solidFill>
                <a:effectLst/>
                <a:latin typeface="+mn-lt"/>
                <a:ea typeface="+mn-ea"/>
                <a:cs typeface="+mn-cs"/>
              </a:rPr>
              <a:t> 。</a:t>
            </a:r>
          </a:p>
          <a:p>
            <a:endParaRPr lang="en-US" altLang="zh-CN" dirty="0"/>
          </a:p>
        </p:txBody>
      </p:sp>
    </p:spTree>
    <p:extLst>
      <p:ext uri="{BB962C8B-B14F-4D97-AF65-F5344CB8AC3E}">
        <p14:creationId xmlns:p14="http://schemas.microsoft.com/office/powerpoint/2010/main" val="5526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ECMAScript </a:t>
            </a:r>
            <a:r>
              <a:rPr lang="zh-CN" altLang="en-US" dirty="0"/>
              <a:t>中的字符串是不可变的，也就是说，字符串一旦创建，它们的值就不能改变。</a:t>
            </a:r>
          </a:p>
          <a:p>
            <a:r>
              <a:rPr lang="zh-CN" altLang="en-US" dirty="0"/>
              <a:t>要改变某个变量保存的字符串，首先要销毁原来的字符串，然后再用另一个包含新值的字符串填充该变量</a:t>
            </a:r>
            <a:endParaRPr lang="en-US" altLang="zh-CN" dirty="0"/>
          </a:p>
          <a:p>
            <a:r>
              <a:rPr lang="en-US" altLang="zh-CN" dirty="0"/>
              <a:t>https://developer.mozilla.org/zh-CN/docs/Web/JavaScript/Data_structures</a:t>
            </a:r>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27</a:t>
            </a:fld>
            <a:endParaRPr kumimoji="1" lang="zh-CN" altLang="en-US"/>
          </a:p>
        </p:txBody>
      </p:sp>
    </p:spTree>
    <p:extLst>
      <p:ext uri="{BB962C8B-B14F-4D97-AF65-F5344CB8AC3E}">
        <p14:creationId xmlns:p14="http://schemas.microsoft.com/office/powerpoint/2010/main" val="72699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Html</a:t>
            </a:r>
            <a:r>
              <a:rPr lang="zh-CN" altLang="en-US" dirty="0"/>
              <a:t>和</a:t>
            </a:r>
            <a:r>
              <a:rPr lang="en-US" altLang="zh-CN" dirty="0" err="1"/>
              <a:t>js</a:t>
            </a:r>
            <a:r>
              <a:rPr lang="zh-CN" altLang="en-US" dirty="0"/>
              <a:t>中的所有转义符</a:t>
            </a:r>
            <a:r>
              <a:rPr lang="en-US" altLang="zh-CN" dirty="0"/>
              <a:t>:C:\Users\Administrator\Desktop\</a:t>
            </a:r>
            <a:r>
              <a:rPr lang="en-US" altLang="zh-CN" dirty="0" err="1"/>
              <a:t>js</a:t>
            </a:r>
            <a:r>
              <a:rPr lang="zh-CN" altLang="en-US" dirty="0"/>
              <a:t>案例素材</a:t>
            </a:r>
            <a:r>
              <a:rPr lang="en-US" altLang="zh-CN" dirty="0"/>
              <a:t>\html</a:t>
            </a:r>
            <a:r>
              <a:rPr lang="zh-CN" altLang="en-US" dirty="0"/>
              <a:t>和</a:t>
            </a:r>
            <a:r>
              <a:rPr lang="en-US" altLang="zh-CN" dirty="0" err="1"/>
              <a:t>js</a:t>
            </a:r>
            <a:r>
              <a:rPr lang="zh-CN" altLang="en-US" dirty="0"/>
              <a:t>转义符</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28</a:t>
            </a:fld>
            <a:endParaRPr kumimoji="1" lang="zh-CN" altLang="en-US"/>
          </a:p>
        </p:txBody>
      </p:sp>
    </p:spTree>
    <p:extLst>
      <p:ext uri="{BB962C8B-B14F-4D97-AF65-F5344CB8AC3E}">
        <p14:creationId xmlns:p14="http://schemas.microsoft.com/office/powerpoint/2010/main" val="69958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练习</a:t>
            </a:r>
            <a:r>
              <a:rPr lang="en-US" altLang="zh-CN" dirty="0"/>
              <a:t>1 </a:t>
            </a:r>
            <a:r>
              <a:rPr lang="en-US" altLang="zh-CN" dirty="0" err="1"/>
              <a:t>var</a:t>
            </a:r>
            <a:r>
              <a:rPr lang="en-US" altLang="zh-CN" dirty="0"/>
              <a:t> result= ((4 &gt;= 6) || ("</a:t>
            </a:r>
            <a:r>
              <a:rPr lang="zh-CN" altLang="en-US" dirty="0"/>
              <a:t>人</a:t>
            </a:r>
            <a:r>
              <a:rPr lang="en-US" altLang="zh-CN" dirty="0"/>
              <a:t>" != "</a:t>
            </a:r>
            <a:r>
              <a:rPr lang="zh-CN" altLang="en-US" dirty="0"/>
              <a:t>狗</a:t>
            </a:r>
            <a:r>
              <a:rPr lang="en-US" altLang="zh-CN" dirty="0"/>
              <a:t>")) &amp;&amp; !(((12 * 2) == 144) &amp;&amp; true) console.log(result); </a:t>
            </a:r>
          </a:p>
          <a:p>
            <a:r>
              <a:rPr lang="en-US" altLang="zh-CN" dirty="0"/>
              <a:t>// </a:t>
            </a:r>
            <a:r>
              <a:rPr lang="zh-CN" altLang="en-US" dirty="0"/>
              <a:t>练习</a:t>
            </a:r>
            <a:r>
              <a:rPr lang="en-US" altLang="zh-CN" dirty="0"/>
              <a:t>2 </a:t>
            </a:r>
            <a:r>
              <a:rPr lang="en-US" altLang="zh-CN" dirty="0" err="1"/>
              <a:t>var</a:t>
            </a:r>
            <a:r>
              <a:rPr lang="en-US" altLang="zh-CN" dirty="0"/>
              <a:t> </a:t>
            </a:r>
            <a:r>
              <a:rPr lang="en-US" altLang="zh-CN" dirty="0" err="1"/>
              <a:t>num</a:t>
            </a:r>
            <a:r>
              <a:rPr lang="en-US" altLang="zh-CN" dirty="0"/>
              <a:t> = 10; if(5 == </a:t>
            </a:r>
            <a:r>
              <a:rPr lang="en-US" altLang="zh-CN" dirty="0" err="1"/>
              <a:t>num</a:t>
            </a:r>
            <a:r>
              <a:rPr lang="en-US" altLang="zh-CN" dirty="0"/>
              <a:t> / 2 &amp;&amp; (2 + 2 * </a:t>
            </a:r>
            <a:r>
              <a:rPr lang="en-US" altLang="zh-CN" dirty="0" err="1"/>
              <a:t>num</a:t>
            </a:r>
            <a:r>
              <a:rPr lang="en-US" altLang="zh-CN" dirty="0"/>
              <a:t>).</a:t>
            </a:r>
            <a:r>
              <a:rPr lang="en-US" altLang="zh-CN" dirty="0" err="1"/>
              <a:t>toString</a:t>
            </a:r>
            <a:r>
              <a:rPr lang="en-US" altLang="zh-CN" dirty="0"/>
              <a:t>() === "22") { console.log(true); } </a:t>
            </a:r>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41</a:t>
            </a:fld>
            <a:endParaRPr kumimoji="1" lang="zh-CN" altLang="en-US"/>
          </a:p>
        </p:txBody>
      </p:sp>
    </p:spTree>
    <p:extLst>
      <p:ext uri="{BB962C8B-B14F-4D97-AF65-F5344CB8AC3E}">
        <p14:creationId xmlns:p14="http://schemas.microsoft.com/office/powerpoint/2010/main" val="108379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58</a:t>
            </a:fld>
            <a:endParaRPr kumimoji="1" lang="zh-CN" altLang="en-US"/>
          </a:p>
        </p:txBody>
      </p:sp>
    </p:spTree>
    <p:extLst>
      <p:ext uri="{BB962C8B-B14F-4D97-AF65-F5344CB8AC3E}">
        <p14:creationId xmlns:p14="http://schemas.microsoft.com/office/powerpoint/2010/main" val="187573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JavaScript</a:t>
            </a:r>
            <a:r>
              <a:rPr kumimoji="1" lang="zh-CN" altLang="en-US" dirty="0"/>
              <a:t>中的函数比较奇葩</a:t>
            </a:r>
            <a:endParaRPr kumimoji="1" lang="en-US" altLang="zh-CN" dirty="0"/>
          </a:p>
          <a:p>
            <a:pPr lvl="1"/>
            <a:r>
              <a:rPr lang="en-US" altLang="zh-CN" dirty="0"/>
              <a:t>1. </a:t>
            </a:r>
            <a:r>
              <a:rPr lang="zh-CN" altLang="en-US" dirty="0"/>
              <a:t>如果函数没有显示的使用 </a:t>
            </a:r>
            <a:r>
              <a:rPr lang="en-US" altLang="zh-CN" dirty="0"/>
              <a:t>return</a:t>
            </a:r>
            <a:r>
              <a:rPr lang="zh-CN" altLang="en-US" dirty="0"/>
              <a:t>语句 ，那么函数有默认的返回值：</a:t>
            </a:r>
            <a:r>
              <a:rPr lang="en-US" altLang="zh-CN" dirty="0"/>
              <a:t>undefined</a:t>
            </a:r>
          </a:p>
          <a:p>
            <a:pPr lvl="1"/>
            <a:r>
              <a:rPr lang="en-US" altLang="zh-CN" dirty="0"/>
              <a:t>2. </a:t>
            </a:r>
            <a:r>
              <a:rPr lang="zh-CN" altLang="en-US" dirty="0"/>
              <a:t>如果函数使用 </a:t>
            </a:r>
            <a:r>
              <a:rPr lang="en-US" altLang="zh-CN" dirty="0"/>
              <a:t>return</a:t>
            </a:r>
            <a:r>
              <a:rPr lang="zh-CN" altLang="en-US" dirty="0"/>
              <a:t>语句，那么跟再</a:t>
            </a:r>
            <a:r>
              <a:rPr lang="en-US" altLang="zh-CN" dirty="0"/>
              <a:t>return</a:t>
            </a:r>
            <a:r>
              <a:rPr lang="zh-CN" altLang="en-US" dirty="0"/>
              <a:t>后面的值，就成了函数的返回值</a:t>
            </a:r>
          </a:p>
          <a:p>
            <a:pPr lvl="1"/>
            <a:r>
              <a:rPr lang="en-US" altLang="zh-CN" dirty="0"/>
              <a:t>3. </a:t>
            </a:r>
            <a:r>
              <a:rPr lang="zh-CN" altLang="en-US" dirty="0"/>
              <a:t>如果函数使用 </a:t>
            </a:r>
            <a:r>
              <a:rPr lang="en-US" altLang="zh-CN" dirty="0"/>
              <a:t>return</a:t>
            </a:r>
            <a:r>
              <a:rPr lang="zh-CN" altLang="en-US" dirty="0"/>
              <a:t>语句，但是</a:t>
            </a:r>
            <a:r>
              <a:rPr lang="en-US" altLang="zh-CN" dirty="0"/>
              <a:t>return</a:t>
            </a:r>
            <a:r>
              <a:rPr lang="zh-CN" altLang="en-US" dirty="0"/>
              <a:t>后面没有任何值，那么函数的返回值也是：</a:t>
            </a:r>
            <a:r>
              <a:rPr lang="en-US" altLang="zh-CN" dirty="0"/>
              <a:t>undefined</a:t>
            </a:r>
          </a:p>
          <a:p>
            <a:pPr lvl="1"/>
            <a:r>
              <a:rPr lang="en-US" altLang="zh-CN" dirty="0"/>
              <a:t>4. </a:t>
            </a:r>
            <a:r>
              <a:rPr lang="zh-CN" altLang="en-US" dirty="0"/>
              <a:t>函数使用</a:t>
            </a:r>
            <a:r>
              <a:rPr lang="en-US" altLang="zh-CN" dirty="0"/>
              <a:t>return</a:t>
            </a:r>
            <a:r>
              <a:rPr lang="zh-CN" altLang="en-US" dirty="0"/>
              <a:t>语句后，这个函数会在执行完 </a:t>
            </a:r>
            <a:r>
              <a:rPr lang="en-US" altLang="zh-CN" dirty="0"/>
              <a:t>return </a:t>
            </a:r>
            <a:r>
              <a:rPr lang="zh-CN" altLang="en-US" dirty="0"/>
              <a:t>语句之后停止并立即退出，也就是说</a:t>
            </a:r>
            <a:r>
              <a:rPr lang="en-US" altLang="zh-CN" dirty="0"/>
              <a:t>return</a:t>
            </a:r>
            <a:r>
              <a:rPr lang="zh-CN" altLang="en-US" dirty="0"/>
              <a:t>后面的所有其他代码都不会再执行。</a:t>
            </a:r>
          </a:p>
          <a:p>
            <a:pPr lvl="1"/>
            <a:r>
              <a:rPr lang="en-US" altLang="zh-CN" dirty="0"/>
              <a:t>5. </a:t>
            </a:r>
            <a:r>
              <a:rPr lang="zh-CN" altLang="en-US" dirty="0"/>
              <a:t>推荐的做法是要么让函数始终都返回一个值，要么永远都不要返回值。</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63</a:t>
            </a:fld>
            <a:endParaRPr kumimoji="1" lang="zh-CN" altLang="en-US"/>
          </a:p>
        </p:txBody>
      </p:sp>
    </p:spTree>
    <p:extLst>
      <p:ext uri="{BB962C8B-B14F-4D97-AF65-F5344CB8AC3E}">
        <p14:creationId xmlns:p14="http://schemas.microsoft.com/office/powerpoint/2010/main" val="394251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43000" y="685800"/>
            <a:ext cx="4572000" cy="3429000"/>
          </a:xfrm>
        </p:spPr>
      </p:sp>
      <p:sp>
        <p:nvSpPr>
          <p:cNvPr id="10957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2,4</a:t>
            </a:r>
          </a:p>
        </p:txBody>
      </p:sp>
    </p:spTree>
    <p:extLst>
      <p:ext uri="{BB962C8B-B14F-4D97-AF65-F5344CB8AC3E}">
        <p14:creationId xmlns:p14="http://schemas.microsoft.com/office/powerpoint/2010/main" val="298613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1490BD-5A17-5D45-983F-98B096E3CDB4}" type="slidenum">
              <a:rPr kumimoji="1" lang="zh-CN" altLang="en-US" smtClean="0"/>
              <a:t>77</a:t>
            </a:fld>
            <a:endParaRPr kumimoji="1" lang="zh-CN" altLang="en-US"/>
          </a:p>
        </p:txBody>
      </p:sp>
    </p:spTree>
    <p:extLst>
      <p:ext uri="{BB962C8B-B14F-4D97-AF65-F5344CB8AC3E}">
        <p14:creationId xmlns:p14="http://schemas.microsoft.com/office/powerpoint/2010/main" val="1285350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143000" y="685800"/>
            <a:ext cx="4572000" cy="3429000"/>
          </a:xfrm>
        </p:spPr>
      </p:sp>
      <p:sp>
        <p:nvSpPr>
          <p:cNvPr id="1013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后面的把前面的覆盖</a:t>
            </a:r>
            <a:r>
              <a:rPr lang="en-US" altLang="zh-CN"/>
              <a:t>,</a:t>
            </a:r>
            <a:r>
              <a:rPr lang="zh-CN" altLang="en-US"/>
              <a:t>有</a:t>
            </a:r>
            <a:r>
              <a:rPr lang="en-US" altLang="zh-CN"/>
              <a:t>name</a:t>
            </a:r>
            <a:r>
              <a:rPr lang="zh-CN" altLang="en-US"/>
              <a:t>，确没传值</a:t>
            </a:r>
            <a:r>
              <a:rPr lang="en-US" altLang="zh-CN"/>
              <a:t>,undefined</a:t>
            </a:r>
          </a:p>
          <a:p>
            <a:endParaRPr lang="en-US" altLang="zh-CN"/>
          </a:p>
          <a:p>
            <a:endParaRPr lang="en-US" altLang="zh-CN"/>
          </a:p>
          <a:p>
            <a:r>
              <a:rPr lang="en-US" altLang="zh-CN"/>
              <a:t>C#</a:t>
            </a:r>
          </a:p>
          <a:p>
            <a:r>
              <a:rPr lang="en-US" altLang="zh-CN" noProof="1"/>
              <a:t> static</a:t>
            </a:r>
            <a:r>
              <a:rPr lang="en-US" altLang="zh-CN" b="1" noProof="1"/>
              <a:t> </a:t>
            </a:r>
            <a:r>
              <a:rPr lang="en-US" altLang="zh-CN" noProof="1"/>
              <a:t>void</a:t>
            </a:r>
            <a:r>
              <a:rPr lang="en-US" altLang="zh-CN" b="1" noProof="1"/>
              <a:t> SayHi(</a:t>
            </a:r>
            <a:r>
              <a:rPr lang="en-US" altLang="zh-CN" noProof="1"/>
              <a:t>string</a:t>
            </a:r>
            <a:r>
              <a:rPr lang="en-US" altLang="zh-CN" b="1" noProof="1"/>
              <a:t> str, </a:t>
            </a:r>
            <a:r>
              <a:rPr lang="en-US" altLang="zh-CN" noProof="1"/>
              <a:t>params</a:t>
            </a:r>
            <a:r>
              <a:rPr lang="en-US" altLang="zh-CN" b="1" noProof="1"/>
              <a:t> </a:t>
            </a:r>
            <a:r>
              <a:rPr lang="en-US" altLang="zh-CN" noProof="1"/>
              <a:t>string</a:t>
            </a:r>
            <a:r>
              <a:rPr lang="en-US" altLang="zh-CN" b="1" noProof="1"/>
              <a:t>[] names)</a:t>
            </a:r>
            <a:endParaRPr lang="en-US" altLang="zh-CN" noProof="1"/>
          </a:p>
          <a:p>
            <a:r>
              <a:rPr lang="en-US" altLang="zh-CN" b="1" noProof="1"/>
              <a:t>        {</a:t>
            </a:r>
            <a:endParaRPr lang="en-US" altLang="zh-CN" noProof="1"/>
          </a:p>
          <a:p>
            <a:r>
              <a:rPr lang="en-US" altLang="zh-CN" b="1" noProof="1"/>
              <a:t>            </a:t>
            </a:r>
            <a:r>
              <a:rPr lang="en-US" altLang="zh-CN" noProof="1"/>
              <a:t>StringBuilder</a:t>
            </a:r>
            <a:r>
              <a:rPr lang="en-US" altLang="zh-CN" b="1" noProof="1"/>
              <a:t> sb = </a:t>
            </a:r>
            <a:r>
              <a:rPr lang="en-US" altLang="zh-CN" noProof="1"/>
              <a:t>new</a:t>
            </a:r>
            <a:r>
              <a:rPr lang="en-US" altLang="zh-CN" b="1" noProof="1"/>
              <a:t> </a:t>
            </a:r>
            <a:r>
              <a:rPr lang="en-US" altLang="zh-CN" noProof="1"/>
              <a:t>StringBuilder</a:t>
            </a:r>
            <a:r>
              <a:rPr lang="en-US" altLang="zh-CN" b="1" noProof="1"/>
              <a:t>(str);</a:t>
            </a:r>
            <a:endParaRPr lang="en-US" altLang="zh-CN" noProof="1"/>
          </a:p>
          <a:p>
            <a:r>
              <a:rPr lang="en-US" altLang="zh-CN" b="1" noProof="1"/>
              <a:t>            </a:t>
            </a:r>
            <a:r>
              <a:rPr lang="en-US" altLang="zh-CN" noProof="1"/>
              <a:t>foreach</a:t>
            </a:r>
            <a:r>
              <a:rPr lang="en-US" altLang="zh-CN" b="1" noProof="1"/>
              <a:t> (</a:t>
            </a:r>
            <a:r>
              <a:rPr lang="en-US" altLang="zh-CN" noProof="1"/>
              <a:t>string</a:t>
            </a:r>
            <a:r>
              <a:rPr lang="en-US" altLang="zh-CN" b="1" noProof="1"/>
              <a:t> s </a:t>
            </a:r>
            <a:r>
              <a:rPr lang="en-US" altLang="zh-CN" noProof="1"/>
              <a:t>in</a:t>
            </a:r>
            <a:r>
              <a:rPr lang="en-US" altLang="zh-CN" b="1" noProof="1"/>
              <a:t> names)</a:t>
            </a:r>
            <a:endParaRPr lang="en-US" altLang="zh-CN" noProof="1"/>
          </a:p>
          <a:p>
            <a:r>
              <a:rPr lang="en-US" altLang="zh-CN" b="1" noProof="1"/>
              <a:t>            {</a:t>
            </a:r>
            <a:endParaRPr lang="en-US" altLang="zh-CN" noProof="1"/>
          </a:p>
          <a:p>
            <a:r>
              <a:rPr lang="en-US" altLang="zh-CN" b="1" noProof="1"/>
              <a:t>                sb.Append(s);</a:t>
            </a:r>
            <a:endParaRPr lang="en-US" altLang="zh-CN" noProof="1"/>
          </a:p>
          <a:p>
            <a:r>
              <a:rPr lang="en-US" altLang="zh-CN" b="1" noProof="1"/>
              <a:t>            }</a:t>
            </a:r>
            <a:endParaRPr lang="en-US" altLang="zh-CN" noProof="1"/>
          </a:p>
          <a:p>
            <a:r>
              <a:rPr lang="en-US" altLang="zh-CN" b="1" noProof="1"/>
              <a:t>            </a:t>
            </a:r>
            <a:r>
              <a:rPr lang="en-US" altLang="zh-CN" noProof="1"/>
              <a:t>Console.WriteLine(sb.ToString());</a:t>
            </a:r>
          </a:p>
          <a:p>
            <a:r>
              <a:rPr lang="en-US" altLang="zh-CN" b="1" noProof="1"/>
              <a:t>        }</a:t>
            </a:r>
            <a:endParaRPr lang="en-US" altLang="zh-CN" noProof="1"/>
          </a:p>
          <a:p>
            <a:endParaRPr lang="en-US" altLang="zh-CN"/>
          </a:p>
          <a:p>
            <a:endParaRPr lang="zh-CN" altLang="en-US"/>
          </a:p>
        </p:txBody>
      </p:sp>
    </p:spTree>
    <p:extLst>
      <p:ext uri="{BB962C8B-B14F-4D97-AF65-F5344CB8AC3E}">
        <p14:creationId xmlns:p14="http://schemas.microsoft.com/office/powerpoint/2010/main" val="157945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http://www.2cto.com/kf/201202/118111.html </a:t>
            </a:r>
            <a:r>
              <a:rPr kumimoji="1" lang="zh-CN" altLang="en-US" dirty="0"/>
              <a:t>浏览器工作原理</a:t>
            </a:r>
            <a:endParaRPr kumimoji="1" lang="en-US" altLang="zh-CN" dirty="0"/>
          </a:p>
          <a:p>
            <a:endParaRPr kumimoji="1" lang="en-US" altLang="zh-CN" dirty="0"/>
          </a:p>
          <a:p>
            <a:r>
              <a:rPr kumimoji="1" lang="en-US" altLang="zh-CN" dirty="0"/>
              <a:t>1</a:t>
            </a:r>
            <a:r>
              <a:rPr kumimoji="1" lang="zh-CN" altLang="en-US" dirty="0"/>
              <a:t>、</a:t>
            </a:r>
            <a:r>
              <a:rPr kumimoji="1" lang="en-US" altLang="zh-CN" dirty="0"/>
              <a:t>User</a:t>
            </a:r>
            <a:r>
              <a:rPr kumimoji="1" lang="zh-CN" altLang="en-US" dirty="0"/>
              <a:t> </a:t>
            </a:r>
            <a:r>
              <a:rPr kumimoji="1" lang="en-US" altLang="zh-CN" dirty="0"/>
              <a:t>Interface</a:t>
            </a:r>
            <a:r>
              <a:rPr kumimoji="1" lang="zh-CN" altLang="en-US" dirty="0"/>
              <a:t>  用户界面，我们所看到的浏览器</a:t>
            </a:r>
            <a:endParaRPr kumimoji="1" lang="en-US" altLang="zh-CN" dirty="0"/>
          </a:p>
          <a:p>
            <a:r>
              <a:rPr kumimoji="1" lang="zh-CN" altLang="zh-CN" dirty="0"/>
              <a:t>2</a:t>
            </a:r>
            <a:r>
              <a:rPr kumimoji="1" lang="zh-CN" altLang="en-US" dirty="0"/>
              <a:t>、</a:t>
            </a:r>
            <a:r>
              <a:rPr kumimoji="1" lang="en-US" altLang="zh-CN" dirty="0"/>
              <a:t>Browser</a:t>
            </a:r>
            <a:r>
              <a:rPr kumimoji="1" lang="zh-CN" altLang="en-US" dirty="0"/>
              <a:t> </a:t>
            </a:r>
            <a:r>
              <a:rPr kumimoji="1" lang="en-US" altLang="zh-CN" dirty="0"/>
              <a:t>engine</a:t>
            </a:r>
            <a:r>
              <a:rPr kumimoji="1" lang="zh-CN" altLang="en-US" dirty="0"/>
              <a:t>  浏览器引擎，用来查询和操作渲染引擎</a:t>
            </a:r>
            <a:endParaRPr kumimoji="1" lang="en-US" altLang="zh-CN" dirty="0"/>
          </a:p>
          <a:p>
            <a:r>
              <a:rPr kumimoji="1" lang="zh-CN" altLang="zh-CN" dirty="0"/>
              <a:t>3、</a:t>
            </a:r>
            <a:r>
              <a:rPr kumimoji="1" lang="en-US" altLang="zh-CN" dirty="0"/>
              <a:t>Rendering</a:t>
            </a:r>
            <a:r>
              <a:rPr kumimoji="1" lang="zh-CN" altLang="en-US" dirty="0"/>
              <a:t> </a:t>
            </a:r>
            <a:r>
              <a:rPr kumimoji="1" lang="en-US" altLang="zh-CN" dirty="0"/>
              <a:t>engine</a:t>
            </a:r>
            <a:r>
              <a:rPr kumimoji="1" lang="zh-CN" altLang="en-US" dirty="0"/>
              <a:t> 用来显示请求的内容，负责解析</a:t>
            </a:r>
            <a:r>
              <a:rPr kumimoji="1" lang="en-US" altLang="zh-CN" dirty="0"/>
              <a:t>HTML</a:t>
            </a:r>
            <a:r>
              <a:rPr kumimoji="1" lang="zh-CN" altLang="en-US" dirty="0"/>
              <a:t>、</a:t>
            </a:r>
            <a:r>
              <a:rPr kumimoji="1" lang="en-US" altLang="zh-CN" dirty="0"/>
              <a:t>CSS-------</a:t>
            </a:r>
            <a:r>
              <a:rPr kumimoji="1" lang="zh-CN" altLang="en-US" dirty="0"/>
              <a:t>渲染引擎</a:t>
            </a:r>
            <a:endParaRPr kumimoji="1" lang="en-US" altLang="zh-CN" dirty="0"/>
          </a:p>
          <a:p>
            <a:r>
              <a:rPr kumimoji="1" lang="zh-CN" altLang="zh-CN" dirty="0"/>
              <a:t>4</a:t>
            </a:r>
            <a:r>
              <a:rPr kumimoji="1" lang="zh-CN" altLang="en-US" dirty="0"/>
              <a:t>、</a:t>
            </a:r>
            <a:r>
              <a:rPr kumimoji="1" lang="en-US" altLang="zh-CN" dirty="0"/>
              <a:t>Networking</a:t>
            </a:r>
            <a:r>
              <a:rPr kumimoji="1" lang="zh-CN" altLang="en-US" dirty="0"/>
              <a:t>   网络，负责发送网络请求</a:t>
            </a:r>
            <a:endParaRPr kumimoji="1" lang="en-US" altLang="zh-CN" dirty="0"/>
          </a:p>
          <a:p>
            <a:r>
              <a:rPr kumimoji="1" lang="zh-CN" altLang="zh-CN" dirty="0"/>
              <a:t>5</a:t>
            </a:r>
            <a:r>
              <a:rPr kumimoji="1" lang="zh-CN" altLang="en-US" dirty="0"/>
              <a:t>、</a:t>
            </a:r>
            <a:r>
              <a:rPr kumimoji="1" lang="en-US" altLang="zh-CN" dirty="0"/>
              <a:t>JavaScript</a:t>
            </a:r>
            <a:r>
              <a:rPr kumimoji="1" lang="zh-CN" altLang="en-US" dirty="0"/>
              <a:t> </a:t>
            </a:r>
            <a:r>
              <a:rPr kumimoji="1" lang="en-US" altLang="zh-CN" dirty="0"/>
              <a:t>Interpreter(</a:t>
            </a:r>
            <a:r>
              <a:rPr kumimoji="1" lang="zh-CN" altLang="en-US" dirty="0"/>
              <a:t>解析者</a:t>
            </a:r>
            <a:r>
              <a:rPr kumimoji="1" lang="en-US" altLang="zh-CN" dirty="0"/>
              <a:t>)</a:t>
            </a:r>
            <a:r>
              <a:rPr kumimoji="1" lang="zh-CN" altLang="en-US" dirty="0"/>
              <a:t>   </a:t>
            </a:r>
            <a:r>
              <a:rPr kumimoji="1" lang="en-US" altLang="zh-CN" dirty="0"/>
              <a:t>JavaScript</a:t>
            </a:r>
            <a:r>
              <a:rPr kumimoji="1" lang="zh-CN" altLang="en-US" dirty="0"/>
              <a:t>解析器，负责执行</a:t>
            </a:r>
            <a:r>
              <a:rPr kumimoji="1" lang="en-US" altLang="zh-CN" dirty="0"/>
              <a:t>JavaScript</a:t>
            </a:r>
            <a:r>
              <a:rPr kumimoji="1" lang="zh-CN" altLang="en-US" dirty="0"/>
              <a:t>的代码</a:t>
            </a:r>
            <a:endParaRPr kumimoji="1" lang="en-US" altLang="zh-CN" dirty="0"/>
          </a:p>
          <a:p>
            <a:r>
              <a:rPr kumimoji="1" lang="zh-CN" altLang="zh-CN" dirty="0"/>
              <a:t>6</a:t>
            </a:r>
            <a:r>
              <a:rPr kumimoji="1" lang="zh-CN" altLang="en-US" dirty="0"/>
              <a:t>、</a:t>
            </a:r>
            <a:r>
              <a:rPr kumimoji="1" lang="en-US" altLang="zh-CN" dirty="0"/>
              <a:t>UI</a:t>
            </a:r>
            <a:r>
              <a:rPr kumimoji="1" lang="zh-CN" altLang="en-US" dirty="0"/>
              <a:t> </a:t>
            </a:r>
            <a:r>
              <a:rPr kumimoji="1" lang="en-US" altLang="zh-CN" dirty="0"/>
              <a:t>Backend</a:t>
            </a:r>
            <a:r>
              <a:rPr kumimoji="1" lang="zh-CN" altLang="en-US" dirty="0"/>
              <a:t>   </a:t>
            </a:r>
            <a:r>
              <a:rPr kumimoji="1" lang="en-US" altLang="zh-CN" dirty="0"/>
              <a:t>UI</a:t>
            </a:r>
            <a:r>
              <a:rPr kumimoji="1" lang="zh-CN" altLang="en-US" dirty="0"/>
              <a:t>后端，用来绘制类似组合框和弹出窗口</a:t>
            </a:r>
            <a:endParaRPr kumimoji="1" lang="en-US" altLang="zh-CN" dirty="0"/>
          </a:p>
          <a:p>
            <a:r>
              <a:rPr kumimoji="1" lang="zh-CN" altLang="zh-CN" dirty="0"/>
              <a:t>7</a:t>
            </a:r>
            <a:r>
              <a:rPr kumimoji="1" lang="zh-CN" altLang="en-US" dirty="0"/>
              <a:t>、</a:t>
            </a:r>
            <a:r>
              <a:rPr kumimoji="1" lang="en-US" altLang="zh-CN" dirty="0"/>
              <a:t>Data</a:t>
            </a:r>
            <a:r>
              <a:rPr kumimoji="1" lang="zh-CN" altLang="en-US" dirty="0"/>
              <a:t> </a:t>
            </a:r>
            <a:r>
              <a:rPr kumimoji="1" lang="en-US" altLang="zh-CN" dirty="0"/>
              <a:t>Persistence(</a:t>
            </a:r>
            <a:r>
              <a:rPr kumimoji="1" lang="zh-CN" altLang="en-US" dirty="0"/>
              <a:t>持久化</a:t>
            </a:r>
            <a:r>
              <a:rPr kumimoji="1" lang="en-US" altLang="zh-CN" dirty="0"/>
              <a:t>)</a:t>
            </a:r>
            <a:r>
              <a:rPr kumimoji="1" lang="zh-CN" altLang="en-US" dirty="0"/>
              <a:t>  数据持久化，数据存储  </a:t>
            </a:r>
            <a:r>
              <a:rPr kumimoji="1" lang="en-US" altLang="zh-CN" dirty="0"/>
              <a:t>cookie</a:t>
            </a:r>
            <a:r>
              <a:rPr kumimoji="1" lang="zh-CN" altLang="en-US" dirty="0"/>
              <a:t>、</a:t>
            </a:r>
            <a:r>
              <a:rPr kumimoji="1" lang="en-US" altLang="zh-CN" dirty="0"/>
              <a:t>HTML5</a:t>
            </a:r>
            <a:r>
              <a:rPr kumimoji="1" lang="zh-CN" altLang="en-US" dirty="0"/>
              <a:t>中的</a:t>
            </a:r>
            <a:r>
              <a:rPr kumimoji="1" lang="en-US" altLang="zh-CN" dirty="0" err="1"/>
              <a:t>sessionStorage</a:t>
            </a:r>
            <a:endParaRPr kumimoji="1" lang="zh-CN" altLang="en-US" dirty="0"/>
          </a:p>
        </p:txBody>
      </p:sp>
      <p:sp>
        <p:nvSpPr>
          <p:cNvPr id="4" name="幻灯片编号占位符 3"/>
          <p:cNvSpPr>
            <a:spLocks noGrp="1"/>
          </p:cNvSpPr>
          <p:nvPr>
            <p:ph type="sldNum" sz="quarter" idx="10"/>
          </p:nvPr>
        </p:nvSpPr>
        <p:spPr/>
        <p:txBody>
          <a:bodyPr/>
          <a:lstStyle/>
          <a:p>
            <a:fld id="{731490BD-5A17-5D45-983F-98B096E3CDB4}" type="slidenum">
              <a:rPr kumimoji="1" lang="zh-CN" altLang="en-US" smtClean="0"/>
              <a:t>9</a:t>
            </a:fld>
            <a:endParaRPr kumimoji="1" lang="zh-CN" altLang="en-US"/>
          </a:p>
        </p:txBody>
      </p:sp>
    </p:spTree>
    <p:extLst>
      <p:ext uri="{BB962C8B-B14F-4D97-AF65-F5344CB8AC3E}">
        <p14:creationId xmlns:p14="http://schemas.microsoft.com/office/powerpoint/2010/main" val="120279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a:t>
            </a:r>
            <a:r>
              <a:rPr lang="en-US" altLang="zh-CN" dirty="0"/>
              <a:t>,</a:t>
            </a:r>
            <a:r>
              <a:rPr lang="zh-CN" altLang="en-US" dirty="0"/>
              <a:t>裸体识别</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11</a:t>
            </a:fld>
            <a:endParaRPr kumimoji="1" lang="zh-CN" altLang="en-US"/>
          </a:p>
        </p:txBody>
      </p:sp>
    </p:spTree>
    <p:extLst>
      <p:ext uri="{BB962C8B-B14F-4D97-AF65-F5344CB8AC3E}">
        <p14:creationId xmlns:p14="http://schemas.microsoft.com/office/powerpoint/2010/main" val="114788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13</a:t>
            </a:fld>
            <a:endParaRPr kumimoji="1" lang="zh-CN" altLang="en-US"/>
          </a:p>
        </p:txBody>
      </p:sp>
    </p:spTree>
    <p:extLst>
      <p:ext uri="{BB962C8B-B14F-4D97-AF65-F5344CB8AC3E}">
        <p14:creationId xmlns:p14="http://schemas.microsoft.com/office/powerpoint/2010/main" val="298057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43000" y="685800"/>
            <a:ext cx="4572000" cy="3429000"/>
          </a:xfrm>
        </p:spPr>
      </p:sp>
      <p:sp>
        <p:nvSpPr>
          <p:cNvPr id="6246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5000"/>
              </a:lnSpc>
              <a:spcBef>
                <a:spcPct val="5000"/>
              </a:spcBef>
            </a:pP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和</a:t>
            </a:r>
            <a:r>
              <a:rPr lang="en-US" altLang="zh-CN" sz="1000" b="1" dirty="0">
                <a:solidFill>
                  <a:srgbClr val="000000"/>
                </a:solidFill>
                <a:latin typeface="仿宋" panose="02010609060101010101" pitchFamily="49" charset="-122"/>
                <a:ea typeface="仿宋" panose="02010609060101010101" pitchFamily="49" charset="-122"/>
              </a:rPr>
              <a:t>Java</a:t>
            </a:r>
            <a:r>
              <a:rPr lang="zh-CN" altLang="en-US" sz="1000" b="1" dirty="0">
                <a:solidFill>
                  <a:srgbClr val="000000"/>
                </a:solidFill>
                <a:latin typeface="仿宋" panose="02010609060101010101" pitchFamily="49" charset="-122"/>
                <a:ea typeface="仿宋" panose="02010609060101010101" pitchFamily="49" charset="-122"/>
              </a:rPr>
              <a:t>没直接的关系，唯一的关系就是</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原名</a:t>
            </a:r>
            <a:r>
              <a:rPr lang="en-US" altLang="zh-CN" sz="1000" b="1" dirty="0" err="1">
                <a:solidFill>
                  <a:srgbClr val="000000"/>
                </a:solidFill>
                <a:latin typeface="仿宋" panose="02010609060101010101" pitchFamily="49" charset="-122"/>
                <a:ea typeface="仿宋" panose="02010609060101010101" pitchFamily="49" charset="-122"/>
              </a:rPr>
              <a:t>LiveScript</a:t>
            </a:r>
            <a:r>
              <a:rPr lang="zh-CN" altLang="en-US" sz="1000" b="1" dirty="0">
                <a:solidFill>
                  <a:srgbClr val="000000"/>
                </a:solidFill>
                <a:latin typeface="仿宋" panose="02010609060101010101" pitchFamily="49" charset="-122"/>
                <a:ea typeface="仿宋" panose="02010609060101010101" pitchFamily="49" charset="-122"/>
              </a:rPr>
              <a:t>，后来吸收了</a:t>
            </a:r>
            <a:r>
              <a:rPr lang="en-US" altLang="zh-CN" sz="1000" b="1" dirty="0">
                <a:solidFill>
                  <a:srgbClr val="000000"/>
                </a:solidFill>
                <a:latin typeface="仿宋" panose="02010609060101010101" pitchFamily="49" charset="-122"/>
                <a:ea typeface="仿宋" panose="02010609060101010101" pitchFamily="49" charset="-122"/>
              </a:rPr>
              <a:t>Java</a:t>
            </a:r>
            <a:r>
              <a:rPr lang="zh-CN" altLang="en-US" sz="1000" b="1" dirty="0">
                <a:solidFill>
                  <a:srgbClr val="000000"/>
                </a:solidFill>
                <a:latin typeface="仿宋" panose="02010609060101010101" pitchFamily="49" charset="-122"/>
                <a:ea typeface="仿宋" panose="02010609060101010101" pitchFamily="49" charset="-122"/>
              </a:rPr>
              <a:t>的一些特性，升级为</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有时被简称为</a:t>
            </a:r>
            <a:r>
              <a:rPr lang="en-US" altLang="zh-CN" sz="1000" b="1" dirty="0">
                <a:solidFill>
                  <a:srgbClr val="000000"/>
                </a:solidFill>
                <a:latin typeface="仿宋" panose="02010609060101010101" pitchFamily="49" charset="-122"/>
                <a:ea typeface="仿宋" panose="02010609060101010101" pitchFamily="49" charset="-122"/>
              </a:rPr>
              <a:t>JS</a:t>
            </a:r>
            <a:r>
              <a:rPr lang="zh-CN" altLang="en-US" sz="1000" b="1" dirty="0">
                <a:solidFill>
                  <a:srgbClr val="000000"/>
                </a:solidFill>
                <a:latin typeface="仿宋" panose="02010609060101010101" pitchFamily="49" charset="-122"/>
                <a:ea typeface="仿宋" panose="02010609060101010101" pitchFamily="49" charset="-122"/>
              </a:rPr>
              <a:t>。</a:t>
            </a:r>
          </a:p>
          <a:p>
            <a:pPr>
              <a:lnSpc>
                <a:spcPct val="95000"/>
              </a:lnSpc>
              <a:spcBef>
                <a:spcPct val="5000"/>
              </a:spcBef>
            </a:pP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可以跨平台，只要有一个支持</a:t>
            </a:r>
            <a:r>
              <a:rPr lang="en-US" altLang="zh-CN" sz="1000" b="1" dirty="0">
                <a:solidFill>
                  <a:srgbClr val="000000"/>
                </a:solidFill>
                <a:latin typeface="仿宋" panose="02010609060101010101" pitchFamily="49" charset="-122"/>
                <a:ea typeface="仿宋" panose="02010609060101010101" pitchFamily="49" charset="-122"/>
              </a:rPr>
              <a:t>JS</a:t>
            </a:r>
            <a:r>
              <a:rPr lang="zh-CN" altLang="en-US" sz="1000" b="1" dirty="0">
                <a:solidFill>
                  <a:srgbClr val="000000"/>
                </a:solidFill>
                <a:latin typeface="仿宋" panose="02010609060101010101" pitchFamily="49" charset="-122"/>
                <a:ea typeface="仿宋" panose="02010609060101010101" pitchFamily="49" charset="-122"/>
              </a:rPr>
              <a:t>的浏览器即可。（</a:t>
            </a:r>
            <a:r>
              <a:rPr lang="en-US" altLang="zh-CN" sz="1000" b="1" dirty="0">
                <a:solidFill>
                  <a:srgbClr val="000000"/>
                </a:solidFill>
                <a:latin typeface="仿宋" panose="02010609060101010101" pitchFamily="49" charset="-122"/>
                <a:ea typeface="仿宋" panose="02010609060101010101" pitchFamily="49" charset="-122"/>
              </a:rPr>
              <a:t>Windows</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Linux</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Mac</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Unix</a:t>
            </a:r>
            <a:r>
              <a:rPr lang="zh-CN" altLang="en-US" sz="1000" b="1" dirty="0">
                <a:solidFill>
                  <a:srgbClr val="000000"/>
                </a:solidFill>
                <a:latin typeface="仿宋" panose="02010609060101010101" pitchFamily="49" charset="-122"/>
                <a:ea typeface="仿宋" panose="02010609060101010101" pitchFamily="49" charset="-122"/>
              </a:rPr>
              <a:t>）</a:t>
            </a:r>
          </a:p>
          <a:p>
            <a:r>
              <a:rPr lang="zh-CN" altLang="en-US" dirty="0"/>
              <a:t>嵌入</a:t>
            </a:r>
            <a:r>
              <a:rPr lang="zh-CN" altLang="en-US" dirty="0">
                <a:hlinkClick r:id="rId3"/>
              </a:rPr>
              <a:t>动态文本</a:t>
            </a:r>
            <a:r>
              <a:rPr lang="zh-CN" altLang="en-US" dirty="0"/>
              <a:t>于</a:t>
            </a:r>
            <a:r>
              <a:rPr lang="en-US" altLang="zh-CN" dirty="0"/>
              <a:t>HTML</a:t>
            </a:r>
            <a:r>
              <a:rPr lang="zh-CN" altLang="en-US" dirty="0"/>
              <a:t>页面。</a:t>
            </a:r>
            <a:endParaRPr lang="en-US" altLang="zh-CN" dirty="0"/>
          </a:p>
          <a:p>
            <a:r>
              <a:rPr lang="zh-CN" altLang="en-US" dirty="0"/>
              <a:t>对浏览器事件做出响应。</a:t>
            </a:r>
            <a:endParaRPr lang="en-US" altLang="zh-CN" dirty="0"/>
          </a:p>
          <a:p>
            <a:r>
              <a:rPr lang="zh-CN" altLang="en-US" dirty="0"/>
              <a:t>读写</a:t>
            </a:r>
            <a:r>
              <a:rPr lang="en-US" altLang="zh-CN" dirty="0">
                <a:hlinkClick r:id="rId4"/>
              </a:rPr>
              <a:t>HTML</a:t>
            </a:r>
            <a:r>
              <a:rPr lang="zh-CN" altLang="en-US" dirty="0">
                <a:hlinkClick r:id="rId4"/>
              </a:rPr>
              <a:t>元素</a:t>
            </a:r>
            <a:r>
              <a:rPr lang="zh-CN" altLang="en-US" dirty="0"/>
              <a:t>。</a:t>
            </a:r>
            <a:endParaRPr lang="en-US" altLang="zh-CN" dirty="0"/>
          </a:p>
          <a:p>
            <a:r>
              <a:rPr lang="zh-CN" altLang="en-US" dirty="0"/>
              <a:t>在数据被提交到服务器之前验证数据。</a:t>
            </a:r>
            <a:endParaRPr lang="en-US" altLang="zh-CN" dirty="0"/>
          </a:p>
          <a:p>
            <a:r>
              <a:rPr lang="zh-CN" altLang="en-US" dirty="0"/>
              <a:t>检测访客的浏览器信息。</a:t>
            </a:r>
            <a:endParaRPr lang="en-US" altLang="zh-CN" dirty="0"/>
          </a:p>
          <a:p>
            <a:r>
              <a:rPr lang="zh-CN" altLang="en-US" dirty="0"/>
              <a:t>控制</a:t>
            </a:r>
            <a:r>
              <a:rPr lang="en-US" altLang="zh-CN" dirty="0">
                <a:hlinkClick r:id="rId5"/>
              </a:rPr>
              <a:t>cookies</a:t>
            </a:r>
            <a:r>
              <a:rPr lang="zh-CN" altLang="en-US" dirty="0"/>
              <a:t>，包括创建和修改等。</a:t>
            </a:r>
            <a:endParaRPr lang="en-US" altLang="zh-CN" dirty="0"/>
          </a:p>
          <a:p>
            <a:r>
              <a:rPr lang="zh-CN" altLang="en-US" dirty="0"/>
              <a:t>基于</a:t>
            </a:r>
            <a:r>
              <a:rPr lang="en-US" altLang="zh-CN" dirty="0"/>
              <a:t>Node.js</a:t>
            </a:r>
            <a:r>
              <a:rPr lang="zh-CN" altLang="en-US" dirty="0"/>
              <a:t>技术进行服务器端编程。</a:t>
            </a:r>
          </a:p>
          <a:p>
            <a:r>
              <a:rPr lang="en-US" altLang="zh-CN" dirty="0"/>
              <a:t>Html </a:t>
            </a:r>
            <a:r>
              <a:rPr lang="zh-CN" altLang="en-US" dirty="0"/>
              <a:t>展示信息  </a:t>
            </a:r>
            <a:r>
              <a:rPr lang="en-US" altLang="zh-CN" dirty="0" err="1"/>
              <a:t>css</a:t>
            </a:r>
            <a:r>
              <a:rPr lang="en-US" altLang="zh-CN" dirty="0"/>
              <a:t>  </a:t>
            </a:r>
            <a:r>
              <a:rPr lang="zh-CN" altLang="en-US" dirty="0"/>
              <a:t>主要是美化页面</a:t>
            </a:r>
            <a:r>
              <a:rPr lang="en-US" altLang="zh-CN" dirty="0"/>
              <a:t>,  </a:t>
            </a:r>
            <a:r>
              <a:rPr lang="en-US" altLang="zh-CN" dirty="0" err="1"/>
              <a:t>javascript</a:t>
            </a:r>
            <a:r>
              <a:rPr lang="en-US" altLang="zh-CN" dirty="0"/>
              <a:t> </a:t>
            </a:r>
            <a:r>
              <a:rPr lang="zh-CN" altLang="en-US" dirty="0"/>
              <a:t>计算的能力 </a:t>
            </a:r>
            <a:endParaRPr lang="en-US" altLang="zh-CN" dirty="0"/>
          </a:p>
          <a:p>
            <a:endParaRPr lang="en-US" altLang="zh-CN" dirty="0"/>
          </a:p>
          <a:p>
            <a:r>
              <a:rPr lang="zh-CN" altLang="en-US" dirty="0"/>
              <a:t>编译语言</a:t>
            </a:r>
            <a:r>
              <a:rPr lang="en-US" altLang="zh-CN" dirty="0"/>
              <a:t>:</a:t>
            </a:r>
            <a:r>
              <a:rPr lang="en-US" altLang="zh-CN" dirty="0" err="1"/>
              <a:t>var</a:t>
            </a:r>
            <a:r>
              <a:rPr lang="en-US" altLang="zh-CN" dirty="0"/>
              <a:t>  </a:t>
            </a:r>
            <a:r>
              <a:rPr lang="en-US" altLang="zh-CN" dirty="0" err="1"/>
              <a:t>i</a:t>
            </a:r>
            <a:r>
              <a:rPr lang="en-US" altLang="zh-CN" dirty="0"/>
              <a:t>=10;i++;</a:t>
            </a:r>
            <a:r>
              <a:rPr lang="zh-CN" altLang="en-US" dirty="0"/>
              <a:t>把整段代码一次性的编译成计算机所认知的代码</a:t>
            </a:r>
            <a:r>
              <a:rPr lang="en-US" altLang="zh-CN" dirty="0"/>
              <a:t>—</a:t>
            </a:r>
            <a:r>
              <a:rPr lang="zh-CN" altLang="en-US" dirty="0"/>
              <a:t>最后再执行</a:t>
            </a:r>
            <a:endParaRPr lang="en-US" altLang="zh-CN" dirty="0"/>
          </a:p>
          <a:p>
            <a:r>
              <a:rPr lang="zh-CN" altLang="en-US" dirty="0"/>
              <a:t>解析语言</a:t>
            </a:r>
            <a:r>
              <a:rPr lang="en-US" altLang="zh-CN" dirty="0"/>
              <a:t>---</a:t>
            </a:r>
            <a:r>
              <a:rPr lang="zh-CN" altLang="en-US" dirty="0"/>
              <a:t>脚本语言</a:t>
            </a:r>
            <a:r>
              <a:rPr lang="en-US" altLang="zh-CN" dirty="0"/>
              <a:t>:t-</a:t>
            </a:r>
            <a:r>
              <a:rPr lang="en-US" altLang="zh-CN" dirty="0" err="1"/>
              <a:t>sql</a:t>
            </a:r>
            <a:r>
              <a:rPr lang="en-US" altLang="zh-CN" dirty="0"/>
              <a:t>:</a:t>
            </a:r>
            <a:r>
              <a:rPr lang="zh-CN" altLang="en-US" dirty="0"/>
              <a:t>找到一行代码</a:t>
            </a:r>
            <a:r>
              <a:rPr lang="en-US" altLang="zh-CN" dirty="0"/>
              <a:t>,</a:t>
            </a:r>
            <a:r>
              <a:rPr lang="zh-CN" altLang="en-US" dirty="0"/>
              <a:t>就解析一行代码</a:t>
            </a:r>
            <a:r>
              <a:rPr lang="en-US" altLang="zh-CN" dirty="0"/>
              <a:t>,</a:t>
            </a:r>
            <a:r>
              <a:rPr lang="zh-CN" altLang="en-US" dirty="0"/>
              <a:t>然后就执行一行代码</a:t>
            </a:r>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144415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43000" y="685800"/>
            <a:ext cx="4572000" cy="3429000"/>
          </a:xfrm>
        </p:spPr>
      </p:sp>
      <p:sp>
        <p:nvSpPr>
          <p:cNvPr id="645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dirty="0"/>
              <a:t>前端开发工具下载地址</a:t>
            </a:r>
            <a:r>
              <a:rPr lang="en-US" altLang="zh-CN" dirty="0"/>
              <a:t>:</a:t>
            </a:r>
            <a:r>
              <a:rPr lang="zh-CN" altLang="en-US" dirty="0"/>
              <a:t>链接</a:t>
            </a:r>
            <a:r>
              <a:rPr lang="en-US" altLang="zh-CN" dirty="0"/>
              <a:t>: http://pan.baidu.com/s/1nuYnlKP </a:t>
            </a:r>
            <a:r>
              <a:rPr lang="zh-CN" altLang="en-US" dirty="0"/>
              <a:t>密码</a:t>
            </a:r>
            <a:r>
              <a:rPr lang="en-US" altLang="zh-CN" dirty="0"/>
              <a:t>: 6aid</a:t>
            </a:r>
          </a:p>
        </p:txBody>
      </p:sp>
    </p:spTree>
    <p:extLst>
      <p:ext uri="{BB962C8B-B14F-4D97-AF65-F5344CB8AC3E}">
        <p14:creationId xmlns:p14="http://schemas.microsoft.com/office/powerpoint/2010/main" val="642672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2000" cy="3429000"/>
          </a:xfrm>
        </p:spPr>
      </p:sp>
      <p:sp>
        <p:nvSpPr>
          <p:cNvPr id="6861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var</a:t>
            </a:r>
            <a:r>
              <a:rPr lang="en-US" altLang="zh-CN" dirty="0"/>
              <a:t> </a:t>
            </a:r>
            <a:r>
              <a:rPr lang="en-US" altLang="zh-CN" dirty="0" err="1"/>
              <a:t>str</a:t>
            </a:r>
            <a:r>
              <a:rPr lang="en-US" altLang="zh-CN" dirty="0"/>
              <a:t>=“</a:t>
            </a:r>
            <a:r>
              <a:rPr lang="zh-CN" altLang="en-US" dirty="0"/>
              <a:t>您好</a:t>
            </a:r>
            <a:r>
              <a:rPr lang="en-US" altLang="zh-CN" dirty="0"/>
              <a:t>”;</a:t>
            </a:r>
          </a:p>
          <a:p>
            <a:r>
              <a:rPr lang="en-US" altLang="zh-CN" baseline="0" dirty="0" err="1"/>
              <a:t>Var</a:t>
            </a:r>
            <a:r>
              <a:rPr lang="en-US" altLang="zh-CN" baseline="0" dirty="0"/>
              <a:t> str2=‘</a:t>
            </a:r>
            <a:r>
              <a:rPr lang="zh-CN" altLang="en-US" baseline="0" dirty="0"/>
              <a:t>我好</a:t>
            </a:r>
            <a:r>
              <a:rPr lang="en-US" altLang="zh-CN" baseline="0" dirty="0"/>
              <a:t>’ </a:t>
            </a:r>
          </a:p>
          <a:p>
            <a:endParaRPr lang="en-US" altLang="zh-CN" baseline="0" dirty="0"/>
          </a:p>
          <a:p>
            <a:r>
              <a:rPr lang="en-US" altLang="zh-CN" baseline="0" dirty="0"/>
              <a:t>//</a:t>
            </a:r>
            <a:r>
              <a:rPr lang="zh-CN" altLang="en-US" baseline="0" dirty="0"/>
              <a:t>单行注释</a:t>
            </a:r>
            <a:endParaRPr lang="en-US" altLang="zh-CN" baseline="0" dirty="0"/>
          </a:p>
          <a:p>
            <a:r>
              <a:rPr lang="en-US" altLang="zh-CN" baseline="0" dirty="0"/>
              <a:t>/*</a:t>
            </a:r>
            <a:r>
              <a:rPr lang="zh-CN" altLang="en-US" baseline="0" dirty="0"/>
              <a:t>多行注释</a:t>
            </a:r>
            <a:r>
              <a:rPr lang="en-US" altLang="zh-CN" baseline="0" dirty="0"/>
              <a:t>*/</a:t>
            </a:r>
          </a:p>
          <a:p>
            <a:endParaRPr lang="en-US" altLang="zh-CN" baseline="0" dirty="0"/>
          </a:p>
          <a:p>
            <a:r>
              <a:rPr lang="en-US" altLang="zh-CN" baseline="0" dirty="0" err="1"/>
              <a:t>Css</a:t>
            </a:r>
            <a:r>
              <a:rPr lang="zh-CN" altLang="en-US" baseline="0" dirty="0"/>
              <a:t>注释</a:t>
            </a:r>
            <a:r>
              <a:rPr lang="en-US" altLang="zh-CN" baseline="0" dirty="0"/>
              <a:t>:/**/</a:t>
            </a:r>
          </a:p>
          <a:p>
            <a:r>
              <a:rPr lang="en-US" altLang="zh-CN" baseline="0" dirty="0"/>
              <a:t>Html</a:t>
            </a:r>
            <a:r>
              <a:rPr lang="zh-CN" altLang="en-US" baseline="0" dirty="0"/>
              <a:t>注释</a:t>
            </a:r>
            <a:r>
              <a:rPr lang="en-US" altLang="zh-CN" baseline="0" dirty="0"/>
              <a:t>&lt;!—</a:t>
            </a:r>
            <a:r>
              <a:rPr lang="zh-CN" altLang="en-US" baseline="0" dirty="0"/>
              <a:t>注释</a:t>
            </a:r>
            <a:r>
              <a:rPr lang="en-US" altLang="zh-CN" baseline="0" dirty="0"/>
              <a:t>--&gt;</a:t>
            </a:r>
          </a:p>
        </p:txBody>
      </p:sp>
    </p:spTree>
    <p:extLst>
      <p:ext uri="{BB962C8B-B14F-4D97-AF65-F5344CB8AC3E}">
        <p14:creationId xmlns:p14="http://schemas.microsoft.com/office/powerpoint/2010/main" val="159125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异步</a:t>
            </a:r>
            <a:r>
              <a:rPr lang="en-US" altLang="zh-CN" dirty="0"/>
              <a:t>:</a:t>
            </a:r>
            <a:r>
              <a:rPr lang="zh-CN" altLang="en-US" dirty="0"/>
              <a:t>多个人同时做多件事</a:t>
            </a:r>
            <a:endParaRPr lang="en-US" altLang="zh-CN" dirty="0"/>
          </a:p>
          <a:p>
            <a:r>
              <a:rPr lang="zh-CN" altLang="en-US" dirty="0"/>
              <a:t>同步</a:t>
            </a:r>
            <a:r>
              <a:rPr lang="en-US" altLang="zh-CN" dirty="0"/>
              <a:t>:</a:t>
            </a:r>
            <a:r>
              <a:rPr lang="zh-CN" altLang="en-US" dirty="0"/>
              <a:t>一个人有序的做一件事</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19</a:t>
            </a:fld>
            <a:endParaRPr kumimoji="1" lang="zh-CN" altLang="en-US"/>
          </a:p>
        </p:txBody>
      </p:sp>
    </p:spTree>
    <p:extLst>
      <p:ext uri="{BB962C8B-B14F-4D97-AF65-F5344CB8AC3E}">
        <p14:creationId xmlns:p14="http://schemas.microsoft.com/office/powerpoint/2010/main" val="427215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43000" y="685800"/>
            <a:ext cx="4572000" cy="3429000"/>
          </a:xfrm>
        </p:spPr>
      </p:sp>
      <p:sp>
        <p:nvSpPr>
          <p:cNvPr id="7885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b="1"/>
          </a:p>
        </p:txBody>
      </p:sp>
    </p:spTree>
    <p:extLst>
      <p:ext uri="{BB962C8B-B14F-4D97-AF65-F5344CB8AC3E}">
        <p14:creationId xmlns:p14="http://schemas.microsoft.com/office/powerpoint/2010/main" val="3160259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2016/9/10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2016/9/10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474" y="623504"/>
            <a:ext cx="8128599" cy="827471"/>
          </a:xfrm>
        </p:spPr>
        <p:txBody>
          <a:bodyPr/>
          <a:lstStyle>
            <a:lvl1pPr>
              <a:defRPr b="0" i="0">
                <a:latin typeface="Eurostile"/>
                <a:cs typeface="Eurostile"/>
              </a:defRPr>
            </a:lvl1pPr>
          </a:lstStyle>
          <a:p>
            <a:r>
              <a:rPr kumimoji="1" lang="zh-CN" altLang="en-US"/>
              <a:t>单击此处编辑母版标题样式</a:t>
            </a:r>
            <a:endParaRPr kumimoji="1" lang="zh-CN" altLang="en-US" dirty="0"/>
          </a:p>
        </p:txBody>
      </p:sp>
      <p:sp>
        <p:nvSpPr>
          <p:cNvPr id="3" name="内容占位符 2"/>
          <p:cNvSpPr>
            <a:spLocks noGrp="1"/>
          </p:cNvSpPr>
          <p:nvPr>
            <p:ph idx="1"/>
          </p:nvPr>
        </p:nvSpPr>
        <p:spPr>
          <a:xfrm>
            <a:off x="498474" y="1450976"/>
            <a:ext cx="8128599" cy="4675188"/>
          </a:xfrm>
        </p:spPr>
        <p:txBody>
          <a:bodyPr/>
          <a:lstStyle>
            <a:lvl1pPr>
              <a:defRPr>
                <a:latin typeface="Eurostile"/>
                <a:cs typeface="Eurostile"/>
              </a:defRPr>
            </a:lvl1pPr>
            <a:lvl2pPr>
              <a:defRPr>
                <a:latin typeface="Eurostile"/>
                <a:cs typeface="Eurostile"/>
              </a:defRPr>
            </a:lvl2pPr>
            <a:lvl3pPr>
              <a:defRPr>
                <a:latin typeface="Eurostile"/>
                <a:cs typeface="Eurostile"/>
              </a:defRPr>
            </a:lvl3pPr>
            <a:lvl4pPr>
              <a:defRPr>
                <a:latin typeface="Eurostile"/>
                <a:cs typeface="Eurostile"/>
              </a:defRPr>
            </a:lvl4pPr>
            <a:lvl5pPr>
              <a:defRPr>
                <a:latin typeface="Eurostile"/>
                <a:cs typeface="Eurostile"/>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7" name="Line 9"/>
          <p:cNvSpPr>
            <a:spLocks noChangeShapeType="1"/>
          </p:cNvSpPr>
          <p:nvPr/>
        </p:nvSpPr>
        <p:spPr bwMode="auto">
          <a:xfrm>
            <a:off x="457200" y="1320735"/>
            <a:ext cx="8229600" cy="0"/>
          </a:xfrm>
          <a:prstGeom prst="line">
            <a:avLst/>
          </a:prstGeom>
          <a:noFill/>
          <a:ln w="38100">
            <a:solidFill>
              <a:srgbClr val="4F81BD"/>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val="319176316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2016/9/10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www.webhek.com/" TargetMode="External"/><Relationship Id="rId4" Type="http://schemas.openxmlformats.org/officeDocument/2006/relationships/hyperlink" Target="http://www.codecombat.c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baike.baidu.com/view/4821.ht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baike.baidu.com/view/1634.ht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baike.baidu.com/view/351036.htm" TargetMode="External"/><Relationship Id="rId2" Type="http://schemas.openxmlformats.org/officeDocument/2006/relationships/hyperlink" Target="http://baike.baidu.com/subview/9866/6241710.htm" TargetMode="Externa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gif"/><Relationship Id="rId4" Type="http://schemas.openxmlformats.org/officeDocument/2006/relationships/image" Target="../media/image77.gif"/></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289622" y="2660688"/>
            <a:ext cx="4555157" cy="830997"/>
          </a:xfrm>
          <a:prstGeom prst="rect">
            <a:avLst/>
          </a:prstGeom>
          <a:noFill/>
        </p:spPr>
        <p:txBody>
          <a:bodyPr wrap="none" rtlCol="0" anchor="ctr">
            <a:spAutoFit/>
          </a:bodyPr>
          <a:lstStyle/>
          <a:p>
            <a:pPr algn="ctr"/>
            <a:r>
              <a:rPr lang="en-US" altLang="zh-CN" sz="4800" b="1" dirty="0">
                <a:solidFill>
                  <a:schemeClr val="bg1"/>
                </a:solidFill>
                <a:latin typeface="微软雅黑" pitchFamily="34" charset="-122"/>
                <a:ea typeface="微软雅黑" pitchFamily="34" charset="-122"/>
              </a:rPr>
              <a:t>JavaScript</a:t>
            </a:r>
            <a:r>
              <a:rPr lang="zh-CN" altLang="en-US" sz="4800" b="1" dirty="0">
                <a:solidFill>
                  <a:schemeClr val="bg1"/>
                </a:solidFill>
                <a:latin typeface="微软雅黑" pitchFamily="34" charset="-122"/>
                <a:ea typeface="微软雅黑" pitchFamily="34" charset="-122"/>
              </a:rPr>
              <a:t>基础</a:t>
            </a:r>
          </a:p>
        </p:txBody>
      </p:sp>
      <p:sp>
        <p:nvSpPr>
          <p:cNvPr id="5" name="TextBox 4"/>
          <p:cNvSpPr txBox="1"/>
          <p:nvPr/>
        </p:nvSpPr>
        <p:spPr>
          <a:xfrm>
            <a:off x="3650123" y="3589382"/>
            <a:ext cx="1834156" cy="553998"/>
          </a:xfrm>
          <a:prstGeom prst="rect">
            <a:avLst/>
          </a:prstGeom>
          <a:noFill/>
        </p:spPr>
        <p:txBody>
          <a:bodyPr wrap="none" rtlCol="0" anchor="ctr">
            <a:spAutoFit/>
          </a:bodyPr>
          <a:lstStyle/>
          <a:p>
            <a:pPr algn="ctr"/>
            <a:r>
              <a:rPr lang="zh-CN" altLang="en-US" sz="3000" b="1" dirty="0">
                <a:solidFill>
                  <a:schemeClr val="bg1"/>
                </a:solidFill>
                <a:latin typeface="微软雅黑" pitchFamily="34" charset="-122"/>
                <a:ea typeface="微软雅黑" pitchFamily="34" charset="-122"/>
              </a:rPr>
              <a:t>讲师</a:t>
            </a:r>
            <a:r>
              <a:rPr lang="en-US" altLang="zh-CN" sz="3000" b="1" dirty="0">
                <a:solidFill>
                  <a:schemeClr val="bg1"/>
                </a:solidFill>
                <a:latin typeface="微软雅黑" pitchFamily="34" charset="-122"/>
                <a:ea typeface="微软雅黑" pitchFamily="34" charset="-122"/>
              </a:rPr>
              <a:t>:</a:t>
            </a:r>
            <a:r>
              <a:rPr lang="zh-CN" altLang="en-US" sz="3000" b="1">
                <a:solidFill>
                  <a:schemeClr val="bg1"/>
                </a:solidFill>
                <a:latin typeface="微软雅黑" pitchFamily="34" charset="-122"/>
                <a:ea typeface="微软雅黑" pitchFamily="34" charset="-122"/>
              </a:rPr>
              <a:t>小杨</a:t>
            </a:r>
            <a:endParaRPr lang="zh-CN" altLang="en-US" sz="3000" b="1" dirty="0">
              <a:solidFill>
                <a:schemeClr val="bg1"/>
              </a:solidFill>
              <a:latin typeface="微软雅黑" pitchFamily="34" charset="-122"/>
              <a:ea typeface="微软雅黑"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512" y="836712"/>
            <a:ext cx="8568952" cy="4401205"/>
          </a:xfrm>
          <a:prstGeom prst="rect">
            <a:avLst/>
          </a:prstGeom>
          <a:noFill/>
        </p:spPr>
        <p:txBody>
          <a:bodyPr wrap="square" rtlCol="0">
            <a:spAutoFit/>
          </a:bodyPr>
          <a:lstStyle/>
          <a:p>
            <a:r>
              <a:rPr lang="zh-CN" altLang="en-US" sz="2000" dirty="0"/>
              <a:t>浏览器的主要组件包括：</a:t>
            </a:r>
          </a:p>
          <a:p>
            <a:r>
              <a:rPr lang="en-US" altLang="zh-CN" sz="2000" dirty="0"/>
              <a:t>1.     </a:t>
            </a:r>
            <a:r>
              <a:rPr lang="zh-CN" altLang="en-US" sz="2000" dirty="0">
                <a:solidFill>
                  <a:srgbClr val="FF0000"/>
                </a:solidFill>
              </a:rPr>
              <a:t>用户界面</a:t>
            </a:r>
            <a:r>
              <a:rPr lang="zh-CN" altLang="en-US" sz="2000" dirty="0"/>
              <a:t>－ 包括地址栏、后退</a:t>
            </a:r>
            <a:r>
              <a:rPr lang="en-US" altLang="zh-CN" sz="2000" dirty="0"/>
              <a:t>/</a:t>
            </a:r>
            <a:r>
              <a:rPr lang="zh-CN" altLang="en-US" sz="2000" dirty="0"/>
              <a:t>前进按钮、书签目录等，也就是你所看到的除了用来显示你所请求页面的主窗口之外的其他部分</a:t>
            </a:r>
          </a:p>
          <a:p>
            <a:r>
              <a:rPr lang="en-US" altLang="zh-CN" sz="2000" dirty="0"/>
              <a:t>2.     </a:t>
            </a:r>
            <a:r>
              <a:rPr lang="zh-CN" altLang="en-US" sz="2000" dirty="0">
                <a:solidFill>
                  <a:srgbClr val="FF0000"/>
                </a:solidFill>
              </a:rPr>
              <a:t>浏览器引擎</a:t>
            </a:r>
            <a:r>
              <a:rPr lang="zh-CN" altLang="en-US" sz="2000" dirty="0"/>
              <a:t>－ 用来查询及操作渲染引擎的接口</a:t>
            </a:r>
          </a:p>
          <a:p>
            <a:r>
              <a:rPr lang="en-US" altLang="zh-CN" sz="2000" dirty="0"/>
              <a:t>3.     </a:t>
            </a:r>
            <a:r>
              <a:rPr lang="zh-CN" altLang="en-US" sz="2000" dirty="0">
                <a:solidFill>
                  <a:srgbClr val="FF0000"/>
                </a:solidFill>
              </a:rPr>
              <a:t>渲染引擎</a:t>
            </a:r>
            <a:r>
              <a:rPr lang="zh-CN" altLang="en-US" sz="2000" dirty="0"/>
              <a:t>－ 用来显示请求的内容，例如，如果请求内容为</a:t>
            </a:r>
            <a:r>
              <a:rPr lang="en-US" altLang="zh-CN" sz="2000" dirty="0"/>
              <a:t>html</a:t>
            </a:r>
            <a:r>
              <a:rPr lang="zh-CN" altLang="en-US" sz="2000" dirty="0"/>
              <a:t>，它负责解析</a:t>
            </a:r>
            <a:r>
              <a:rPr lang="en-US" altLang="zh-CN" sz="2000" dirty="0"/>
              <a:t>html</a:t>
            </a:r>
            <a:r>
              <a:rPr lang="zh-CN" altLang="en-US" sz="2000" dirty="0"/>
              <a:t>及</a:t>
            </a:r>
            <a:r>
              <a:rPr lang="en-US" altLang="zh-CN" sz="2000" dirty="0" err="1"/>
              <a:t>css</a:t>
            </a:r>
            <a:r>
              <a:rPr lang="zh-CN" altLang="en-US" sz="2000" dirty="0"/>
              <a:t>，并将解析后的结果显示出来</a:t>
            </a:r>
          </a:p>
          <a:p>
            <a:r>
              <a:rPr lang="en-US" altLang="zh-CN" sz="2000" dirty="0"/>
              <a:t>4.     </a:t>
            </a:r>
            <a:r>
              <a:rPr lang="zh-CN" altLang="en-US" sz="2000" dirty="0">
                <a:solidFill>
                  <a:srgbClr val="FF0000"/>
                </a:solidFill>
              </a:rPr>
              <a:t>网络</a:t>
            </a:r>
            <a:r>
              <a:rPr lang="zh-CN" altLang="en-US" sz="2000" dirty="0"/>
              <a:t>－ 用来完成网络调用，例如</a:t>
            </a:r>
            <a:r>
              <a:rPr lang="en-US" altLang="zh-CN" sz="2000" dirty="0"/>
              <a:t>http</a:t>
            </a:r>
            <a:r>
              <a:rPr lang="zh-CN" altLang="en-US" sz="2000" dirty="0"/>
              <a:t>请求，它具有平台无关的接口，可以在不同平台上工作</a:t>
            </a:r>
          </a:p>
          <a:p>
            <a:r>
              <a:rPr lang="en-US" altLang="zh-CN" sz="2000" dirty="0"/>
              <a:t>5.    </a:t>
            </a:r>
            <a:r>
              <a:rPr lang="en-US" altLang="zh-CN" sz="2000" dirty="0">
                <a:solidFill>
                  <a:srgbClr val="FF0000"/>
                </a:solidFill>
              </a:rPr>
              <a:t> UI </a:t>
            </a:r>
            <a:r>
              <a:rPr lang="zh-CN" altLang="en-US" sz="2000" dirty="0">
                <a:solidFill>
                  <a:srgbClr val="FF0000"/>
                </a:solidFill>
              </a:rPr>
              <a:t>后端</a:t>
            </a:r>
            <a:r>
              <a:rPr lang="zh-CN" altLang="en-US" sz="2000" dirty="0"/>
              <a:t>－ 用来绘制类似组合选择框及对话框等基本组件，具有不特定于某个平台的通用接口，底层使用操作系统的用户接口</a:t>
            </a:r>
          </a:p>
          <a:p>
            <a:r>
              <a:rPr lang="en-US" altLang="zh-CN" sz="2000" dirty="0"/>
              <a:t>6.     </a:t>
            </a:r>
            <a:r>
              <a:rPr lang="en-US" altLang="zh-CN" sz="2000" dirty="0">
                <a:solidFill>
                  <a:srgbClr val="FF0000"/>
                </a:solidFill>
              </a:rPr>
              <a:t>JS</a:t>
            </a:r>
            <a:r>
              <a:rPr lang="zh-CN" altLang="en-US" sz="2000" dirty="0">
                <a:solidFill>
                  <a:srgbClr val="FF0000"/>
                </a:solidFill>
              </a:rPr>
              <a:t>解释器</a:t>
            </a:r>
            <a:r>
              <a:rPr lang="zh-CN" altLang="en-US" sz="2000" dirty="0"/>
              <a:t>－ 用来解释执行</a:t>
            </a:r>
            <a:r>
              <a:rPr lang="en-US" altLang="zh-CN" sz="2000" dirty="0"/>
              <a:t>JS</a:t>
            </a:r>
            <a:r>
              <a:rPr lang="zh-CN" altLang="en-US" sz="2000" dirty="0"/>
              <a:t>代码</a:t>
            </a:r>
          </a:p>
          <a:p>
            <a:r>
              <a:rPr lang="en-US" altLang="zh-CN" sz="2000" dirty="0"/>
              <a:t>7.     </a:t>
            </a:r>
            <a:r>
              <a:rPr lang="zh-CN" altLang="en-US" sz="2000" dirty="0">
                <a:solidFill>
                  <a:srgbClr val="FF0000"/>
                </a:solidFill>
              </a:rPr>
              <a:t>数据存储</a:t>
            </a:r>
            <a:r>
              <a:rPr lang="zh-CN" altLang="en-US" sz="2000" dirty="0"/>
              <a:t>－ 属于持久层，浏览器需要在硬盘中保存类似</a:t>
            </a:r>
            <a:r>
              <a:rPr lang="en-US" altLang="zh-CN" sz="2000" dirty="0"/>
              <a:t>cookie</a:t>
            </a:r>
            <a:r>
              <a:rPr lang="zh-CN" altLang="en-US" sz="2000" dirty="0"/>
              <a:t>的各种数据，</a:t>
            </a:r>
            <a:r>
              <a:rPr lang="en-US" altLang="zh-CN" sz="2000" dirty="0"/>
              <a:t>HTML5</a:t>
            </a:r>
            <a:r>
              <a:rPr lang="zh-CN" altLang="en-US" sz="2000" dirty="0"/>
              <a:t>定义了</a:t>
            </a:r>
            <a:r>
              <a:rPr lang="en-US" altLang="zh-CN" sz="2000" dirty="0"/>
              <a:t>web database</a:t>
            </a:r>
            <a:r>
              <a:rPr lang="zh-CN" altLang="en-US" sz="2000" dirty="0"/>
              <a:t>技术，这是一种轻量级完整的客户端存储技术</a:t>
            </a:r>
          </a:p>
        </p:txBody>
      </p:sp>
    </p:spTree>
    <p:extLst>
      <p:ext uri="{BB962C8B-B14F-4D97-AF65-F5344CB8AC3E}">
        <p14:creationId xmlns:p14="http://schemas.microsoft.com/office/powerpoint/2010/main" val="163935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的目的</a:t>
            </a:r>
          </a:p>
        </p:txBody>
      </p:sp>
      <p:pic>
        <p:nvPicPr>
          <p:cNvPr id="4" name="图片 3"/>
          <p:cNvPicPr>
            <a:picLocks noChangeAspect="1"/>
          </p:cNvPicPr>
          <p:nvPr/>
        </p:nvPicPr>
        <p:blipFill>
          <a:blip r:embed="rId3"/>
          <a:stretch>
            <a:fillRect/>
          </a:stretch>
        </p:blipFill>
        <p:spPr>
          <a:xfrm>
            <a:off x="5928478" y="1271415"/>
            <a:ext cx="2922310" cy="3973591"/>
          </a:xfrm>
          <a:prstGeom prst="rect">
            <a:avLst/>
          </a:prstGeom>
        </p:spPr>
      </p:pic>
      <p:sp>
        <p:nvSpPr>
          <p:cNvPr id="5" name="文本框 4"/>
          <p:cNvSpPr txBox="1"/>
          <p:nvPr/>
        </p:nvSpPr>
        <p:spPr>
          <a:xfrm>
            <a:off x="498474" y="1694985"/>
            <a:ext cx="4686843" cy="369332"/>
          </a:xfrm>
          <a:prstGeom prst="rect">
            <a:avLst/>
          </a:prstGeom>
          <a:noFill/>
        </p:spPr>
        <p:txBody>
          <a:bodyPr wrap="square" rtlCol="0">
            <a:spAutoFit/>
          </a:bodyPr>
          <a:lstStyle/>
          <a:p>
            <a:r>
              <a:rPr lang="zh-CN" altLang="en-US" dirty="0"/>
              <a:t>最初的</a:t>
            </a:r>
            <a:r>
              <a:rPr lang="en-US" altLang="zh-CN" dirty="0" err="1"/>
              <a:t>js</a:t>
            </a:r>
            <a:r>
              <a:rPr lang="zh-CN" altLang="en-US" dirty="0"/>
              <a:t>的目的</a:t>
            </a:r>
            <a:r>
              <a:rPr lang="en-US" altLang="zh-CN" dirty="0"/>
              <a:t>:</a:t>
            </a:r>
            <a:r>
              <a:rPr lang="zh-CN" altLang="en-US" dirty="0"/>
              <a:t>简单客户端的验证</a:t>
            </a:r>
          </a:p>
        </p:txBody>
      </p:sp>
      <p:sp>
        <p:nvSpPr>
          <p:cNvPr id="6" name="文本框 5"/>
          <p:cNvSpPr txBox="1"/>
          <p:nvPr/>
        </p:nvSpPr>
        <p:spPr>
          <a:xfrm>
            <a:off x="945459" y="2381047"/>
            <a:ext cx="3000777" cy="1754326"/>
          </a:xfrm>
          <a:prstGeom prst="rect">
            <a:avLst/>
          </a:prstGeom>
          <a:noFill/>
        </p:spPr>
        <p:txBody>
          <a:bodyPr wrap="square" rtlCol="0">
            <a:spAutoFit/>
          </a:bodyPr>
          <a:lstStyle/>
          <a:p>
            <a:r>
              <a:rPr kumimoji="1" lang="en-US" altLang="zh-CN" b="1" dirty="0" err="1">
                <a:solidFill>
                  <a:srgbClr val="FF0000"/>
                </a:solidFill>
              </a:rPr>
              <a:t>Javascript</a:t>
            </a:r>
            <a:endParaRPr kumimoji="1" lang="en-US" altLang="zh-CN" b="1" dirty="0">
              <a:solidFill>
                <a:srgbClr val="FF0000"/>
              </a:solidFill>
            </a:endParaRPr>
          </a:p>
          <a:p>
            <a:r>
              <a:rPr kumimoji="1" lang="zh-CN" altLang="en-US" b="1" dirty="0">
                <a:solidFill>
                  <a:srgbClr val="FF0000"/>
                </a:solidFill>
              </a:rPr>
              <a:t>现在的目的</a:t>
            </a:r>
            <a:r>
              <a:rPr kumimoji="1" lang="en-US" altLang="zh-CN" b="1" dirty="0">
                <a:solidFill>
                  <a:srgbClr val="FF0000"/>
                </a:solidFill>
              </a:rPr>
              <a:t>:</a:t>
            </a:r>
          </a:p>
          <a:p>
            <a:r>
              <a:rPr kumimoji="1" lang="zh-CN" altLang="en-US" b="1" dirty="0">
                <a:solidFill>
                  <a:srgbClr val="FF0000"/>
                </a:solidFill>
              </a:rPr>
              <a:t>页面特效</a:t>
            </a:r>
            <a:r>
              <a:rPr kumimoji="1" lang="en-US" altLang="zh-CN" b="1" dirty="0">
                <a:solidFill>
                  <a:srgbClr val="FF0000"/>
                </a:solidFill>
              </a:rPr>
              <a:t>(PC</a:t>
            </a:r>
            <a:r>
              <a:rPr kumimoji="1" lang="zh-CN" altLang="en-US" b="1" dirty="0">
                <a:solidFill>
                  <a:srgbClr val="FF0000"/>
                </a:solidFill>
              </a:rPr>
              <a:t>端的网页效果</a:t>
            </a:r>
            <a:r>
              <a:rPr kumimoji="1" lang="en-US" altLang="zh-CN" b="1" dirty="0">
                <a:solidFill>
                  <a:srgbClr val="FF0000"/>
                </a:solidFill>
              </a:rPr>
              <a:t>)</a:t>
            </a:r>
          </a:p>
          <a:p>
            <a:r>
              <a:rPr kumimoji="1" lang="zh-CN" altLang="en-US" b="1" dirty="0">
                <a:solidFill>
                  <a:srgbClr val="FF0000"/>
                </a:solidFill>
              </a:rPr>
              <a:t>移动端</a:t>
            </a:r>
            <a:r>
              <a:rPr kumimoji="1" lang="en-US" altLang="zh-CN" b="1" dirty="0">
                <a:solidFill>
                  <a:srgbClr val="FF0000"/>
                </a:solidFill>
              </a:rPr>
              <a:t>(</a:t>
            </a:r>
            <a:r>
              <a:rPr kumimoji="1" lang="zh-CN" altLang="en-US" b="1" dirty="0">
                <a:solidFill>
                  <a:srgbClr val="FF0000"/>
                </a:solidFill>
              </a:rPr>
              <a:t>移动</a:t>
            </a:r>
            <a:r>
              <a:rPr kumimoji="1" lang="en-US" altLang="zh-CN" b="1" dirty="0">
                <a:solidFill>
                  <a:srgbClr val="FF0000"/>
                </a:solidFill>
              </a:rPr>
              <a:t>web</a:t>
            </a:r>
            <a:r>
              <a:rPr kumimoji="1" lang="zh-CN" altLang="en-US" b="1" dirty="0">
                <a:solidFill>
                  <a:srgbClr val="FF0000"/>
                </a:solidFill>
              </a:rPr>
              <a:t>和</a:t>
            </a:r>
            <a:r>
              <a:rPr kumimoji="1" lang="en-US" altLang="zh-CN" b="1" dirty="0">
                <a:solidFill>
                  <a:srgbClr val="FF0000"/>
                </a:solidFill>
              </a:rPr>
              <a:t>app)</a:t>
            </a:r>
          </a:p>
          <a:p>
            <a:r>
              <a:rPr kumimoji="1" lang="zh-CN" altLang="en-US" b="1" dirty="0">
                <a:solidFill>
                  <a:srgbClr val="FF0000"/>
                </a:solidFill>
              </a:rPr>
              <a:t>异步和服务器交互</a:t>
            </a:r>
            <a:endParaRPr kumimoji="1" lang="en-US" altLang="zh-CN" b="1" dirty="0">
              <a:solidFill>
                <a:srgbClr val="FF0000"/>
              </a:solidFill>
            </a:endParaRPr>
          </a:p>
          <a:p>
            <a:r>
              <a:rPr kumimoji="1" lang="zh-CN" altLang="en-US" b="1" dirty="0">
                <a:solidFill>
                  <a:srgbClr val="FF0000"/>
                </a:solidFill>
              </a:rPr>
              <a:t>服务端开发</a:t>
            </a:r>
            <a:r>
              <a:rPr kumimoji="1" lang="en-US" altLang="zh-CN" b="1" dirty="0">
                <a:solidFill>
                  <a:srgbClr val="FF0000"/>
                </a:solidFill>
              </a:rPr>
              <a:t>(</a:t>
            </a:r>
            <a:r>
              <a:rPr kumimoji="1" lang="en-US" altLang="zh-CN" b="1" dirty="0" err="1">
                <a:solidFill>
                  <a:srgbClr val="FF0000"/>
                </a:solidFill>
              </a:rPr>
              <a:t>nodejs</a:t>
            </a:r>
            <a:r>
              <a:rPr kumimoji="1" lang="en-US" altLang="zh-CN" b="1" dirty="0">
                <a:solidFill>
                  <a:srgbClr val="FF0000"/>
                </a:solidFill>
              </a:rPr>
              <a:t>)</a:t>
            </a:r>
          </a:p>
        </p:txBody>
      </p:sp>
      <p:sp>
        <p:nvSpPr>
          <p:cNvPr id="7" name="矩形 6"/>
          <p:cNvSpPr/>
          <p:nvPr/>
        </p:nvSpPr>
        <p:spPr>
          <a:xfrm>
            <a:off x="781810" y="4453219"/>
            <a:ext cx="6328853" cy="1200329"/>
          </a:xfrm>
          <a:prstGeom prst="rect">
            <a:avLst/>
          </a:prstGeom>
        </p:spPr>
        <p:txBody>
          <a:bodyPr wrap="square">
            <a:spAutoFit/>
          </a:bodyPr>
          <a:lstStyle/>
          <a:p>
            <a:r>
              <a:rPr kumimoji="1" lang="zh-CN" altLang="en-US" dirty="0"/>
              <a:t>演示</a:t>
            </a:r>
            <a:r>
              <a:rPr kumimoji="1" lang="en-US" altLang="zh-CN" dirty="0"/>
              <a:t>JavaScript</a:t>
            </a:r>
            <a:r>
              <a:rPr kumimoji="1" lang="zh-CN" altLang="en-US" dirty="0"/>
              <a:t>的炫酷</a:t>
            </a:r>
            <a:endParaRPr kumimoji="1" lang="en-US" altLang="zh-CN" dirty="0"/>
          </a:p>
          <a:p>
            <a:pPr lvl="1"/>
            <a:r>
              <a:rPr kumimoji="1" lang="en-US" altLang="zh-CN" dirty="0">
                <a:hlinkClick r:id="rId4"/>
              </a:rPr>
              <a:t>http://www.codecombat.cn/</a:t>
            </a:r>
            <a:r>
              <a:rPr kumimoji="1" lang="zh-CN" altLang="en-US" dirty="0"/>
              <a:t>打飞机</a:t>
            </a:r>
            <a:endParaRPr kumimoji="1" lang="en-US" altLang="zh-CN" dirty="0"/>
          </a:p>
          <a:p>
            <a:pPr lvl="1"/>
            <a:r>
              <a:rPr kumimoji="1" lang="en-US" altLang="zh-CN" dirty="0">
                <a:hlinkClick r:id="rId5"/>
              </a:rPr>
              <a:t>http://www.webhek.com/</a:t>
            </a:r>
            <a:endParaRPr kumimoji="1" lang="en-US" altLang="zh-CN" dirty="0"/>
          </a:p>
          <a:p>
            <a:r>
              <a:rPr kumimoji="1" lang="zh-CN" altLang="en-US" dirty="0"/>
              <a:t>简历</a:t>
            </a:r>
            <a:r>
              <a:rPr kumimoji="1" lang="en-US" altLang="zh-CN" dirty="0"/>
              <a:t>:http://www.webhek.com/misc/interactive-resume</a:t>
            </a:r>
          </a:p>
        </p:txBody>
      </p:sp>
    </p:spTree>
    <p:extLst>
      <p:ext uri="{BB962C8B-B14F-4D97-AF65-F5344CB8AC3E}">
        <p14:creationId xmlns:p14="http://schemas.microsoft.com/office/powerpoint/2010/main" val="354080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前世</a:t>
            </a:r>
          </a:p>
        </p:txBody>
      </p:sp>
      <p:sp>
        <p:nvSpPr>
          <p:cNvPr id="3" name="内容占位符 2"/>
          <p:cNvSpPr>
            <a:spLocks noGrp="1"/>
          </p:cNvSpPr>
          <p:nvPr>
            <p:ph idx="4294967295"/>
          </p:nvPr>
        </p:nvSpPr>
        <p:spPr>
          <a:xfrm>
            <a:off x="251520" y="1450975"/>
            <a:ext cx="8128000" cy="4675188"/>
          </a:xfrm>
        </p:spPr>
        <p:txBody>
          <a:bodyPr>
            <a:noAutofit/>
          </a:bodyPr>
          <a:lstStyle/>
          <a:p>
            <a:pPr marL="0" indent="0">
              <a:buNone/>
            </a:pPr>
            <a:r>
              <a:rPr lang="en-US" altLang="zh-CN" sz="1800" b="1" dirty="0" err="1">
                <a:solidFill>
                  <a:schemeClr val="tx1"/>
                </a:solidFill>
                <a:latin typeface="+mn-ea"/>
              </a:rPr>
              <a:t>Javascript</a:t>
            </a:r>
            <a:r>
              <a:rPr lang="zh-CN" altLang="en-US" sz="1800" b="1" dirty="0">
                <a:solidFill>
                  <a:schemeClr val="tx1"/>
                </a:solidFill>
                <a:latin typeface="+mn-ea"/>
              </a:rPr>
              <a:t>是一种由</a:t>
            </a:r>
            <a:r>
              <a:rPr lang="en-US" altLang="zh-CN" sz="1800" b="1" dirty="0">
                <a:solidFill>
                  <a:schemeClr val="tx1"/>
                </a:solidFill>
                <a:latin typeface="+mn-ea"/>
              </a:rPr>
              <a:t>Netscape(</a:t>
            </a:r>
            <a:r>
              <a:rPr lang="zh-CN" altLang="en-US" sz="1800" b="1" dirty="0">
                <a:solidFill>
                  <a:schemeClr val="tx1"/>
                </a:solidFill>
                <a:latin typeface="+mn-ea"/>
              </a:rPr>
              <a:t>网景公司</a:t>
            </a:r>
            <a:r>
              <a:rPr lang="en-US" altLang="zh-CN" sz="1800" b="1" dirty="0">
                <a:solidFill>
                  <a:schemeClr val="tx1"/>
                </a:solidFill>
                <a:latin typeface="+mn-ea"/>
              </a:rPr>
              <a:t>)</a:t>
            </a:r>
            <a:r>
              <a:rPr lang="zh-CN" altLang="en-US" sz="1800" b="1" dirty="0">
                <a:solidFill>
                  <a:schemeClr val="tx1"/>
                </a:solidFill>
                <a:latin typeface="+mn-ea"/>
              </a:rPr>
              <a:t>的</a:t>
            </a:r>
            <a:r>
              <a:rPr lang="en-US" altLang="zh-CN" sz="1800" b="1" dirty="0" err="1">
                <a:solidFill>
                  <a:schemeClr val="tx1"/>
                </a:solidFill>
                <a:latin typeface="+mn-ea"/>
              </a:rPr>
              <a:t>LiveScript</a:t>
            </a:r>
            <a:r>
              <a:rPr lang="zh-CN" altLang="en-US" sz="1800" b="1" dirty="0">
                <a:solidFill>
                  <a:schemeClr val="tx1"/>
                </a:solidFill>
                <a:latin typeface="+mn-ea"/>
              </a:rPr>
              <a:t>发展而来的脚本语言，主要目的是为了</a:t>
            </a:r>
            <a:r>
              <a:rPr lang="zh-CN" altLang="en-US" sz="1800" b="1" dirty="0">
                <a:solidFill>
                  <a:srgbClr val="FF0000"/>
                </a:solidFill>
              </a:rPr>
              <a:t>急于解决浏览器与用户交互这个问题</a:t>
            </a:r>
            <a:r>
              <a:rPr lang="zh-CN" altLang="en-US" sz="1800" b="1" dirty="0">
                <a:solidFill>
                  <a:schemeClr val="tx1"/>
                </a:solidFill>
                <a:latin typeface="+mn-ea"/>
              </a:rPr>
              <a:t>。当时服务端需要对数据进行验证，由于网络速度相当缓慢</a:t>
            </a:r>
            <a:r>
              <a:rPr lang="en-US" altLang="zh-CN" sz="1800" b="1" dirty="0">
                <a:solidFill>
                  <a:schemeClr val="tx1"/>
                </a:solidFill>
                <a:latin typeface="+mn-ea"/>
              </a:rPr>
              <a:t>,</a:t>
            </a:r>
            <a:r>
              <a:rPr lang="zh-CN" altLang="en-US" sz="1800" b="1" dirty="0">
                <a:solidFill>
                  <a:schemeClr val="tx1"/>
                </a:solidFill>
                <a:latin typeface="+mn-ea"/>
              </a:rPr>
              <a:t> 验证步骤浪费的时间太多。于是</a:t>
            </a:r>
            <a:r>
              <a:rPr lang="en-US" altLang="zh-CN" sz="1800" b="1" dirty="0">
                <a:solidFill>
                  <a:schemeClr val="tx1"/>
                </a:solidFill>
                <a:latin typeface="+mn-ea"/>
              </a:rPr>
              <a:t>Netscape</a:t>
            </a:r>
            <a:r>
              <a:rPr lang="zh-CN" altLang="en-US" sz="1800" b="1" dirty="0">
                <a:solidFill>
                  <a:schemeClr val="tx1"/>
                </a:solidFill>
                <a:latin typeface="+mn-ea"/>
              </a:rPr>
              <a:t>的浏览器</a:t>
            </a:r>
            <a:r>
              <a:rPr lang="en-US" altLang="zh-CN" sz="1800" b="1" dirty="0">
                <a:solidFill>
                  <a:schemeClr val="tx1"/>
                </a:solidFill>
                <a:latin typeface="+mn-ea"/>
              </a:rPr>
              <a:t>Navigator</a:t>
            </a:r>
            <a:r>
              <a:rPr lang="zh-CN" altLang="en-US" sz="1800" b="1" dirty="0">
                <a:solidFill>
                  <a:schemeClr val="tx1"/>
                </a:solidFill>
                <a:latin typeface="+mn-ea"/>
              </a:rPr>
              <a:t>加入了</a:t>
            </a:r>
            <a:r>
              <a:rPr lang="en-US" altLang="zh-CN" sz="1800" b="1" dirty="0" err="1">
                <a:solidFill>
                  <a:schemeClr val="tx1"/>
                </a:solidFill>
                <a:latin typeface="+mn-ea"/>
              </a:rPr>
              <a:t>Javascript</a:t>
            </a:r>
            <a:r>
              <a:rPr lang="zh-CN" altLang="en-US" sz="1800" b="1" dirty="0">
                <a:solidFill>
                  <a:schemeClr val="tx1"/>
                </a:solidFill>
                <a:latin typeface="+mn-ea"/>
              </a:rPr>
              <a:t>，提供了数据验证的基本功能。</a:t>
            </a:r>
          </a:p>
          <a:p>
            <a:pPr marL="0" indent="0">
              <a:buNone/>
            </a:pPr>
            <a:r>
              <a:rPr lang="zh-CN" altLang="en-US" sz="1800" b="1" dirty="0">
                <a:solidFill>
                  <a:schemeClr val="tx1"/>
                </a:solidFill>
                <a:latin typeface="+mn-ea"/>
              </a:rPr>
              <a:t>  </a:t>
            </a:r>
            <a:r>
              <a:rPr lang="en-US" altLang="zh-CN" sz="1800" b="1" dirty="0">
                <a:solidFill>
                  <a:schemeClr val="tx1"/>
                </a:solidFill>
                <a:latin typeface="+mn-ea"/>
              </a:rPr>
              <a:t>JavaScript </a:t>
            </a:r>
            <a:r>
              <a:rPr lang="zh-CN" altLang="en-US" sz="1800" b="1" dirty="0">
                <a:solidFill>
                  <a:schemeClr val="tx1"/>
                </a:solidFill>
                <a:latin typeface="+mn-ea"/>
              </a:rPr>
              <a:t>的正式名称是 </a:t>
            </a:r>
            <a:r>
              <a:rPr lang="en-US" altLang="zh-CN" sz="1800" b="1" dirty="0">
                <a:solidFill>
                  <a:schemeClr val="tx1"/>
                </a:solidFill>
                <a:latin typeface="+mn-ea"/>
              </a:rPr>
              <a:t>“ECMAScript”</a:t>
            </a:r>
            <a:r>
              <a:rPr lang="zh-CN" altLang="en-US" sz="1800" b="1" dirty="0">
                <a:solidFill>
                  <a:schemeClr val="tx1"/>
                </a:solidFill>
                <a:latin typeface="+mn-ea"/>
              </a:rPr>
              <a:t>。这个标准由 </a:t>
            </a:r>
            <a:r>
              <a:rPr lang="en-US" altLang="zh-CN" sz="1800" b="1" dirty="0">
                <a:solidFill>
                  <a:schemeClr val="tx1"/>
                </a:solidFill>
                <a:latin typeface="+mn-ea"/>
              </a:rPr>
              <a:t>ECMA </a:t>
            </a:r>
            <a:r>
              <a:rPr lang="zh-CN" altLang="en-US" sz="1800" b="1" dirty="0">
                <a:solidFill>
                  <a:schemeClr val="tx1"/>
                </a:solidFill>
                <a:latin typeface="+mn-ea"/>
              </a:rPr>
              <a:t>组织发展和维护。</a:t>
            </a:r>
            <a:r>
              <a:rPr lang="en-US" altLang="zh-CN" sz="1800" b="1" dirty="0">
                <a:solidFill>
                  <a:schemeClr val="tx1"/>
                </a:solidFill>
                <a:latin typeface="+mn-ea"/>
              </a:rPr>
              <a:t>ECMA-262 </a:t>
            </a:r>
            <a:r>
              <a:rPr lang="zh-CN" altLang="en-US" sz="1800" b="1" dirty="0">
                <a:solidFill>
                  <a:schemeClr val="tx1"/>
                </a:solidFill>
                <a:latin typeface="+mn-ea"/>
              </a:rPr>
              <a:t>是正式的 </a:t>
            </a:r>
            <a:r>
              <a:rPr lang="en-US" altLang="zh-CN" sz="1800" b="1" dirty="0">
                <a:solidFill>
                  <a:schemeClr val="tx1"/>
                </a:solidFill>
                <a:latin typeface="+mn-ea"/>
              </a:rPr>
              <a:t>JavaScript </a:t>
            </a:r>
            <a:r>
              <a:rPr lang="zh-CN" altLang="en-US" sz="1800" b="1" dirty="0">
                <a:solidFill>
                  <a:schemeClr val="tx1"/>
                </a:solidFill>
                <a:latin typeface="+mn-ea"/>
              </a:rPr>
              <a:t>标准。这个标准基于 </a:t>
            </a:r>
            <a:r>
              <a:rPr lang="en-US" altLang="zh-CN" sz="1800" b="1" dirty="0">
                <a:solidFill>
                  <a:schemeClr val="tx1"/>
                </a:solidFill>
                <a:latin typeface="+mn-ea"/>
              </a:rPr>
              <a:t>JavaScript (Netscape) </a:t>
            </a:r>
            <a:r>
              <a:rPr lang="zh-CN" altLang="en-US" sz="1800" b="1" dirty="0">
                <a:solidFill>
                  <a:schemeClr val="tx1"/>
                </a:solidFill>
                <a:latin typeface="+mn-ea"/>
              </a:rPr>
              <a:t>和 </a:t>
            </a:r>
            <a:r>
              <a:rPr lang="en-US" altLang="zh-CN" sz="1800" b="1" dirty="0">
                <a:solidFill>
                  <a:schemeClr val="tx1"/>
                </a:solidFill>
                <a:latin typeface="+mn-ea"/>
              </a:rPr>
              <a:t>JScript (Microsoft)</a:t>
            </a:r>
            <a:r>
              <a:rPr lang="zh-CN" altLang="en-US" sz="1800" b="1" dirty="0">
                <a:solidFill>
                  <a:schemeClr val="tx1"/>
                </a:solidFill>
                <a:latin typeface="+mn-ea"/>
              </a:rPr>
              <a:t>。</a:t>
            </a:r>
            <a:r>
              <a:rPr lang="en-US" altLang="zh-CN" sz="1800" b="1" dirty="0">
                <a:solidFill>
                  <a:schemeClr val="tx1"/>
                </a:solidFill>
                <a:latin typeface="+mn-ea"/>
              </a:rPr>
              <a:t>Netscape (Navigator 2.0) </a:t>
            </a:r>
            <a:r>
              <a:rPr lang="zh-CN" altLang="en-US" sz="1800" b="1" dirty="0">
                <a:solidFill>
                  <a:schemeClr val="tx1"/>
                </a:solidFill>
                <a:latin typeface="+mn-ea"/>
              </a:rPr>
              <a:t>的 </a:t>
            </a:r>
            <a:r>
              <a:rPr lang="en-US" altLang="zh-CN" sz="1800" b="1" dirty="0">
                <a:solidFill>
                  <a:schemeClr val="tx1"/>
                </a:solidFill>
                <a:latin typeface="+mn-ea"/>
              </a:rPr>
              <a:t>Brendan </a:t>
            </a:r>
            <a:r>
              <a:rPr lang="en-US" altLang="zh-CN" sz="1800" b="1" dirty="0" err="1">
                <a:solidFill>
                  <a:schemeClr val="tx1"/>
                </a:solidFill>
                <a:latin typeface="+mn-ea"/>
              </a:rPr>
              <a:t>Eich</a:t>
            </a:r>
            <a:r>
              <a:rPr lang="en-US" altLang="zh-CN" sz="1800" b="1" dirty="0">
                <a:solidFill>
                  <a:schemeClr val="tx1"/>
                </a:solidFill>
                <a:latin typeface="+mn-ea"/>
              </a:rPr>
              <a:t> </a:t>
            </a:r>
            <a:r>
              <a:rPr lang="zh-CN" altLang="en-US" sz="1800" b="1" dirty="0">
                <a:solidFill>
                  <a:schemeClr val="tx1"/>
                </a:solidFill>
                <a:latin typeface="+mn-ea"/>
              </a:rPr>
              <a:t>发明了这门语言。</a:t>
            </a:r>
          </a:p>
          <a:p>
            <a:pPr marL="0" indent="0">
              <a:buNone/>
            </a:pPr>
            <a:r>
              <a:rPr lang="zh-CN" altLang="en-US" sz="1800" b="1" dirty="0">
                <a:solidFill>
                  <a:schemeClr val="tx1"/>
                </a:solidFill>
                <a:latin typeface="+mn-ea"/>
              </a:rPr>
              <a:t>  在 </a:t>
            </a:r>
            <a:r>
              <a:rPr lang="en-US" altLang="zh-CN" sz="1800" b="1" dirty="0">
                <a:solidFill>
                  <a:schemeClr val="tx1"/>
                </a:solidFill>
                <a:latin typeface="+mn-ea"/>
              </a:rPr>
              <a:t>1998 </a:t>
            </a:r>
            <a:r>
              <a:rPr lang="zh-CN" altLang="en-US" sz="1800" b="1" dirty="0">
                <a:solidFill>
                  <a:schemeClr val="tx1"/>
                </a:solidFill>
                <a:latin typeface="+mn-ea"/>
              </a:rPr>
              <a:t>年，该标准成为了国际 </a:t>
            </a:r>
            <a:r>
              <a:rPr lang="en-US" altLang="zh-CN" sz="1800" b="1" dirty="0">
                <a:solidFill>
                  <a:schemeClr val="tx1"/>
                </a:solidFill>
                <a:latin typeface="+mn-ea"/>
              </a:rPr>
              <a:t>ISO </a:t>
            </a:r>
            <a:r>
              <a:rPr lang="zh-CN" altLang="en-US" sz="1800" b="1" dirty="0">
                <a:solidFill>
                  <a:schemeClr val="tx1"/>
                </a:solidFill>
                <a:latin typeface="+mn-ea"/>
              </a:rPr>
              <a:t>标准 </a:t>
            </a:r>
            <a:r>
              <a:rPr lang="en-US" altLang="zh-CN" sz="1800" b="1" dirty="0">
                <a:solidFill>
                  <a:schemeClr val="tx1"/>
                </a:solidFill>
                <a:latin typeface="+mn-ea"/>
              </a:rPr>
              <a:t>(ISO/IEC 16262)</a:t>
            </a:r>
            <a:r>
              <a:rPr lang="zh-CN" altLang="en-US" sz="1800" b="1" dirty="0">
                <a:solidFill>
                  <a:schemeClr val="tx1"/>
                </a:solidFill>
                <a:latin typeface="+mn-ea"/>
              </a:rPr>
              <a:t>。这个标准仍然处于发展之中。</a:t>
            </a:r>
          </a:p>
          <a:p>
            <a:pPr marL="0" indent="0">
              <a:buNone/>
            </a:pPr>
            <a:r>
              <a:rPr lang="en-US" altLang="zh-CN" sz="1800" b="1" dirty="0">
                <a:solidFill>
                  <a:schemeClr val="tx1"/>
                </a:solidFill>
                <a:latin typeface="+mn-ea"/>
              </a:rPr>
              <a:t>JavaScript</a:t>
            </a:r>
            <a:r>
              <a:rPr lang="zh-CN" altLang="en-US" sz="1800" b="1" dirty="0">
                <a:solidFill>
                  <a:schemeClr val="tx1"/>
                </a:solidFill>
                <a:latin typeface="+mn-ea"/>
              </a:rPr>
              <a:t>和</a:t>
            </a:r>
            <a:r>
              <a:rPr lang="en-US" altLang="zh-CN" sz="1800" b="1" dirty="0" err="1">
                <a:solidFill>
                  <a:schemeClr val="tx1"/>
                </a:solidFill>
                <a:latin typeface="+mn-ea"/>
              </a:rPr>
              <a:t>LiveScript</a:t>
            </a:r>
            <a:r>
              <a:rPr lang="zh-CN" altLang="en-US" sz="1800" b="1" dirty="0">
                <a:solidFill>
                  <a:schemeClr val="tx1"/>
                </a:solidFill>
                <a:latin typeface="+mn-ea"/>
              </a:rPr>
              <a:t>有什么关系呢？在</a:t>
            </a:r>
            <a:r>
              <a:rPr lang="en-US" altLang="zh-CN" sz="1800" b="1" dirty="0">
                <a:solidFill>
                  <a:schemeClr val="tx1"/>
                </a:solidFill>
                <a:latin typeface="+mn-ea"/>
              </a:rPr>
              <a:t>Netscape</a:t>
            </a:r>
            <a:r>
              <a:rPr lang="zh-CN" altLang="en-US" sz="1800" b="1" dirty="0">
                <a:solidFill>
                  <a:schemeClr val="tx1"/>
                </a:solidFill>
                <a:latin typeface="+mn-ea"/>
              </a:rPr>
              <a:t>发展</a:t>
            </a:r>
            <a:r>
              <a:rPr lang="en-US" altLang="zh-CN" sz="1800" b="1" dirty="0" err="1">
                <a:solidFill>
                  <a:schemeClr val="tx1"/>
                </a:solidFill>
                <a:latin typeface="+mn-ea"/>
              </a:rPr>
              <a:t>LiveScript</a:t>
            </a:r>
            <a:r>
              <a:rPr lang="zh-CN" altLang="en-US" sz="1800" b="1" dirty="0">
                <a:solidFill>
                  <a:schemeClr val="tx1"/>
                </a:solidFill>
                <a:latin typeface="+mn-ea"/>
              </a:rPr>
              <a:t>的同时，另一家名为</a:t>
            </a:r>
            <a:r>
              <a:rPr lang="en-US" altLang="zh-CN" sz="1800" b="1" dirty="0">
                <a:solidFill>
                  <a:schemeClr val="tx1"/>
                </a:solidFill>
                <a:latin typeface="+mn-ea"/>
              </a:rPr>
              <a:t>[</a:t>
            </a:r>
            <a:r>
              <a:rPr lang="zh-CN" altLang="en-US" sz="1800" b="1" dirty="0">
                <a:solidFill>
                  <a:schemeClr val="tx1"/>
                </a:solidFill>
                <a:latin typeface="+mn-ea"/>
              </a:rPr>
              <a:t>升阳</a:t>
            </a:r>
            <a:r>
              <a:rPr lang="en-US" altLang="zh-CN" sz="1800" b="1" dirty="0">
                <a:solidFill>
                  <a:schemeClr val="tx1"/>
                </a:solidFill>
                <a:latin typeface="+mn-ea"/>
              </a:rPr>
              <a:t>]</a:t>
            </a:r>
            <a:r>
              <a:rPr lang="zh-CN" altLang="en-US" sz="1800" b="1" dirty="0">
                <a:solidFill>
                  <a:schemeClr val="tx1"/>
                </a:solidFill>
                <a:latin typeface="+mn-ea"/>
              </a:rPr>
              <a:t>（</a:t>
            </a:r>
            <a:r>
              <a:rPr lang="en-US" altLang="zh-CN" sz="1800" b="1" dirty="0">
                <a:solidFill>
                  <a:schemeClr val="tx1"/>
                </a:solidFill>
                <a:latin typeface="+mn-ea"/>
              </a:rPr>
              <a:t>Sun</a:t>
            </a:r>
            <a:r>
              <a:rPr lang="zh-CN" altLang="en-US" sz="1800" b="1" dirty="0">
                <a:solidFill>
                  <a:schemeClr val="tx1"/>
                </a:solidFill>
                <a:latin typeface="+mn-ea"/>
              </a:rPr>
              <a:t>）的公司也正在发展</a:t>
            </a:r>
            <a:r>
              <a:rPr lang="en-US" altLang="zh-CN" sz="1800" b="1" dirty="0">
                <a:solidFill>
                  <a:schemeClr val="tx1"/>
                </a:solidFill>
                <a:latin typeface="+mn-ea"/>
              </a:rPr>
              <a:t>Java</a:t>
            </a:r>
            <a:r>
              <a:rPr lang="zh-CN" altLang="en-US" sz="1800" b="1" dirty="0">
                <a:solidFill>
                  <a:schemeClr val="tx1"/>
                </a:solidFill>
                <a:latin typeface="+mn-ea"/>
              </a:rPr>
              <a:t>语言，为了辅助</a:t>
            </a:r>
            <a:r>
              <a:rPr lang="en-US" altLang="zh-CN" sz="1800" b="1" dirty="0">
                <a:solidFill>
                  <a:schemeClr val="tx1"/>
                </a:solidFill>
                <a:latin typeface="+mn-ea"/>
              </a:rPr>
              <a:t>Java</a:t>
            </a:r>
            <a:r>
              <a:rPr lang="zh-CN" altLang="en-US" sz="1800" b="1" dirty="0">
                <a:solidFill>
                  <a:schemeClr val="tx1"/>
                </a:solidFill>
                <a:latin typeface="+mn-ea"/>
              </a:rPr>
              <a:t>的网页程式方面的设计，所以这两家公司进行合作，共同发展</a:t>
            </a:r>
            <a:r>
              <a:rPr lang="en-US" altLang="zh-CN" sz="1800" b="1" dirty="0" err="1">
                <a:solidFill>
                  <a:schemeClr val="tx1"/>
                </a:solidFill>
                <a:latin typeface="+mn-ea"/>
              </a:rPr>
              <a:t>LiveScript</a:t>
            </a:r>
            <a:r>
              <a:rPr lang="zh-CN" altLang="en-US" sz="1800" b="1" dirty="0">
                <a:solidFill>
                  <a:schemeClr val="tx1"/>
                </a:solidFill>
                <a:latin typeface="+mn-ea"/>
              </a:rPr>
              <a:t>语言，并且将</a:t>
            </a:r>
            <a:r>
              <a:rPr lang="en-US" altLang="zh-CN" sz="1800" b="1" dirty="0" err="1">
                <a:solidFill>
                  <a:schemeClr val="tx1"/>
                </a:solidFill>
                <a:latin typeface="+mn-ea"/>
              </a:rPr>
              <a:t>LiveScript</a:t>
            </a:r>
            <a:r>
              <a:rPr lang="zh-CN" altLang="en-US" sz="1800" b="1" dirty="0">
                <a:solidFill>
                  <a:schemeClr val="tx1"/>
                </a:solidFill>
                <a:latin typeface="+mn-ea"/>
              </a:rPr>
              <a:t>语言改名为</a:t>
            </a:r>
            <a:r>
              <a:rPr lang="en-US" altLang="zh-CN" sz="1800" b="1" dirty="0" err="1">
                <a:solidFill>
                  <a:schemeClr val="tx1"/>
                </a:solidFill>
                <a:latin typeface="+mn-ea"/>
              </a:rPr>
              <a:t>Javacript</a:t>
            </a:r>
            <a:r>
              <a:rPr lang="zh-CN" altLang="en-US" sz="1800" b="1" dirty="0">
                <a:solidFill>
                  <a:schemeClr val="tx1"/>
                </a:solidFill>
                <a:latin typeface="+mn-ea"/>
              </a:rPr>
              <a:t>，这就是</a:t>
            </a:r>
            <a:r>
              <a:rPr lang="en-US" altLang="zh-CN" sz="1800" b="1" dirty="0" err="1">
                <a:solidFill>
                  <a:schemeClr val="tx1"/>
                </a:solidFill>
                <a:latin typeface="+mn-ea"/>
              </a:rPr>
              <a:t>Javacript</a:t>
            </a:r>
            <a:r>
              <a:rPr lang="zh-CN" altLang="en-US" sz="1800" b="1" dirty="0">
                <a:solidFill>
                  <a:schemeClr val="tx1"/>
                </a:solidFill>
                <a:latin typeface="+mn-ea"/>
              </a:rPr>
              <a:t>的由来</a:t>
            </a:r>
          </a:p>
        </p:txBody>
      </p:sp>
    </p:spTree>
    <p:extLst>
      <p:ext uri="{BB962C8B-B14F-4D97-AF65-F5344CB8AC3E}">
        <p14:creationId xmlns:p14="http://schemas.microsoft.com/office/powerpoint/2010/main" val="176783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今生</a:t>
            </a:r>
          </a:p>
        </p:txBody>
      </p:sp>
      <p:pic>
        <p:nvPicPr>
          <p:cNvPr id="4" name="图片 3"/>
          <p:cNvPicPr>
            <a:picLocks noChangeAspect="1"/>
          </p:cNvPicPr>
          <p:nvPr/>
        </p:nvPicPr>
        <p:blipFill>
          <a:blip r:embed="rId3"/>
          <a:stretch>
            <a:fillRect/>
          </a:stretch>
        </p:blipFill>
        <p:spPr>
          <a:xfrm>
            <a:off x="3067810" y="1360823"/>
            <a:ext cx="6076190" cy="4095238"/>
          </a:xfrm>
          <a:prstGeom prst="rect">
            <a:avLst/>
          </a:prstGeom>
        </p:spPr>
      </p:pic>
      <p:pic>
        <p:nvPicPr>
          <p:cNvPr id="5" name="图片 4"/>
          <p:cNvPicPr>
            <a:picLocks noChangeAspect="1"/>
          </p:cNvPicPr>
          <p:nvPr/>
        </p:nvPicPr>
        <p:blipFill>
          <a:blip r:embed="rId4"/>
          <a:stretch>
            <a:fillRect/>
          </a:stretch>
        </p:blipFill>
        <p:spPr>
          <a:xfrm>
            <a:off x="314673" y="1450975"/>
            <a:ext cx="2371429" cy="2523809"/>
          </a:xfrm>
          <a:prstGeom prst="rect">
            <a:avLst/>
          </a:prstGeom>
        </p:spPr>
      </p:pic>
      <p:sp>
        <p:nvSpPr>
          <p:cNvPr id="6" name="文本框 5"/>
          <p:cNvSpPr txBox="1"/>
          <p:nvPr/>
        </p:nvSpPr>
        <p:spPr>
          <a:xfrm>
            <a:off x="498475" y="4026726"/>
            <a:ext cx="1626540" cy="923330"/>
          </a:xfrm>
          <a:prstGeom prst="rect">
            <a:avLst/>
          </a:prstGeom>
          <a:noFill/>
        </p:spPr>
        <p:txBody>
          <a:bodyPr wrap="square" rtlCol="0">
            <a:spAutoFit/>
          </a:bodyPr>
          <a:lstStyle/>
          <a:p>
            <a:r>
              <a:rPr lang="en-US" altLang="zh-CN" b="1" dirty="0">
                <a:latin typeface="+mn-ea"/>
              </a:rPr>
              <a:t>Brendan </a:t>
            </a:r>
            <a:r>
              <a:rPr lang="en-US" altLang="zh-CN" b="1" dirty="0" err="1">
                <a:latin typeface="+mn-ea"/>
              </a:rPr>
              <a:t>Eich</a:t>
            </a:r>
            <a:endParaRPr lang="en-US" altLang="zh-CN" b="1" dirty="0">
              <a:latin typeface="+mn-ea"/>
            </a:endParaRPr>
          </a:p>
          <a:p>
            <a:r>
              <a:rPr lang="zh-CN" altLang="en-US" dirty="0"/>
              <a:t>布兰登</a:t>
            </a:r>
            <a:r>
              <a:rPr lang="en-US" altLang="zh-CN" dirty="0"/>
              <a:t>·</a:t>
            </a:r>
            <a:r>
              <a:rPr lang="zh-CN" altLang="en-US" dirty="0"/>
              <a:t>艾奇</a:t>
            </a:r>
            <a:endParaRPr lang="en-US" altLang="zh-CN" dirty="0"/>
          </a:p>
          <a:p>
            <a:r>
              <a:rPr lang="en-US" altLang="zh-CN" dirty="0"/>
              <a:t>10</a:t>
            </a:r>
            <a:r>
              <a:rPr lang="zh-CN" altLang="en-US" dirty="0"/>
              <a:t>天</a:t>
            </a:r>
          </a:p>
        </p:txBody>
      </p:sp>
    </p:spTree>
    <p:extLst>
      <p:ext uri="{BB962C8B-B14F-4D97-AF65-F5344CB8AC3E}">
        <p14:creationId xmlns:p14="http://schemas.microsoft.com/office/powerpoint/2010/main" val="376034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415925"/>
            <a:ext cx="8128000" cy="828675"/>
          </a:xfrm>
        </p:spPr>
        <p:txBody>
          <a:bodyPr anchor="b"/>
          <a:lstStyle/>
          <a:p>
            <a:r>
              <a:rPr lang="zh-CN" altLang="en-US" dirty="0">
                <a:solidFill>
                  <a:srgbClr val="FF0000"/>
                </a:solidFill>
              </a:rPr>
              <a:t>什么是</a:t>
            </a:r>
            <a:r>
              <a:rPr lang="en-US" altLang="zh-CN" dirty="0">
                <a:solidFill>
                  <a:srgbClr val="FF0000"/>
                </a:solidFill>
              </a:rPr>
              <a:t>JavaScript(</a:t>
            </a:r>
            <a:r>
              <a:rPr lang="zh-CN" altLang="en-US" dirty="0">
                <a:solidFill>
                  <a:srgbClr val="FF0000"/>
                </a:solidFill>
              </a:rPr>
              <a:t>简称</a:t>
            </a:r>
            <a:r>
              <a:rPr lang="en-US" altLang="zh-CN" dirty="0" err="1">
                <a:solidFill>
                  <a:srgbClr val="FF0000"/>
                </a:solidFill>
              </a:rPr>
              <a:t>js</a:t>
            </a:r>
            <a:r>
              <a:rPr lang="en-US" altLang="zh-CN" dirty="0">
                <a:solidFill>
                  <a:srgbClr val="FF0000"/>
                </a:solidFill>
              </a:rPr>
              <a:t>)</a:t>
            </a:r>
            <a:r>
              <a:rPr lang="zh-CN" altLang="en-US" dirty="0">
                <a:solidFill>
                  <a:srgbClr val="FF0000"/>
                </a:solidFill>
              </a:rPr>
              <a:t>？</a:t>
            </a:r>
          </a:p>
        </p:txBody>
      </p:sp>
      <p:sp>
        <p:nvSpPr>
          <p:cNvPr id="61443" name="Rectangle 3"/>
          <p:cNvSpPr>
            <a:spLocks noGrp="1" noChangeArrowheads="1"/>
          </p:cNvSpPr>
          <p:nvPr>
            <p:ph idx="4294967295"/>
          </p:nvPr>
        </p:nvSpPr>
        <p:spPr>
          <a:xfrm>
            <a:off x="0" y="1450975"/>
            <a:ext cx="8128000" cy="4675188"/>
          </a:xfrm>
        </p:spPr>
        <p:txBody>
          <a:bodyPr/>
          <a:lstStyle/>
          <a:p>
            <a:pPr lvl="1">
              <a:lnSpc>
                <a:spcPct val="120000"/>
              </a:lnSpc>
            </a:pPr>
            <a:r>
              <a:rPr lang="en-US" altLang="zh-CN" sz="1800" b="1" dirty="0">
                <a:solidFill>
                  <a:srgbClr val="FF0000"/>
                </a:solidFill>
                <a:latin typeface="宋体" panose="02010600030101010101" pitchFamily="2" charset="-122"/>
                <a:ea typeface="宋体" panose="02010600030101010101" pitchFamily="2" charset="-122"/>
              </a:rPr>
              <a:t>JavaScript</a:t>
            </a:r>
            <a:r>
              <a:rPr lang="zh-CN" altLang="en-US" sz="1800" b="1" dirty="0">
                <a:solidFill>
                  <a:srgbClr val="FF0000"/>
                </a:solidFill>
                <a:latin typeface="宋体" panose="02010600030101010101" pitchFamily="2" charset="-122"/>
                <a:ea typeface="宋体" panose="02010600030101010101" pitchFamily="2" charset="-122"/>
              </a:rPr>
              <a:t>是一种客户端的脚本语言</a:t>
            </a:r>
            <a:endParaRPr lang="en-US" altLang="zh-CN" sz="1800" b="1" dirty="0">
              <a:solidFill>
                <a:srgbClr val="FF0000"/>
              </a:solidFill>
              <a:latin typeface="宋体" panose="02010600030101010101" pitchFamily="2" charset="-122"/>
              <a:ea typeface="宋体" panose="02010600030101010101" pitchFamily="2" charset="-122"/>
            </a:endParaRPr>
          </a:p>
          <a:p>
            <a:pPr lvl="1">
              <a:lnSpc>
                <a:spcPct val="95000"/>
              </a:lnSpc>
              <a:spcBef>
                <a:spcPct val="5000"/>
              </a:spcBef>
            </a:pPr>
            <a:r>
              <a:rPr lang="zh-CN" altLang="en-US" sz="1800" b="1" dirty="0">
                <a:solidFill>
                  <a:srgbClr val="000000"/>
                </a:solidFill>
                <a:latin typeface="宋体" panose="02010600030101010101" pitchFamily="2" charset="-122"/>
                <a:ea typeface="宋体" panose="02010600030101010101" pitchFamily="2" charset="-122"/>
              </a:rPr>
              <a:t>常见的脚本</a:t>
            </a:r>
            <a:r>
              <a:rPr lang="en-US" altLang="zh-CN" sz="1800" b="1" dirty="0">
                <a:solidFill>
                  <a:srgbClr val="000000"/>
                </a:solidFill>
                <a:latin typeface="宋体" panose="02010600030101010101" pitchFamily="2" charset="-122"/>
                <a:ea typeface="宋体" panose="02010600030101010101" pitchFamily="2" charset="-122"/>
              </a:rPr>
              <a:t>:</a:t>
            </a:r>
            <a:r>
              <a:rPr lang="en-US" altLang="zh-CN" sz="1800" b="1" dirty="0" err="1">
                <a:solidFill>
                  <a:srgbClr val="000000"/>
                </a:solidFill>
                <a:latin typeface="宋体" panose="02010600030101010101" pitchFamily="2" charset="-122"/>
                <a:ea typeface="宋体" panose="02010600030101010101" pitchFamily="2" charset="-122"/>
              </a:rPr>
              <a:t>cmd,t-sql,vbscript</a:t>
            </a:r>
            <a:r>
              <a:rPr lang="zh-CN" altLang="en-US" sz="1800" b="1" dirty="0">
                <a:solidFill>
                  <a:srgbClr val="000000"/>
                </a:solidFill>
                <a:latin typeface="宋体" panose="02010600030101010101" pitchFamily="2" charset="-122"/>
                <a:ea typeface="宋体" panose="02010600030101010101" pitchFamily="2" charset="-122"/>
              </a:rPr>
              <a:t>等等都属于脚本语言</a:t>
            </a:r>
            <a:endParaRPr lang="en-US" altLang="zh-CN" sz="1800" b="1" dirty="0">
              <a:solidFill>
                <a:srgbClr val="000000"/>
              </a:solidFill>
              <a:latin typeface="宋体" panose="02010600030101010101" pitchFamily="2" charset="-122"/>
              <a:ea typeface="宋体" panose="02010600030101010101" pitchFamily="2" charset="-122"/>
            </a:endParaRPr>
          </a:p>
          <a:p>
            <a:pPr lvl="1">
              <a:lnSpc>
                <a:spcPct val="95000"/>
              </a:lnSpc>
              <a:spcBef>
                <a:spcPct val="5000"/>
              </a:spcBef>
            </a:pPr>
            <a:r>
              <a:rPr kumimoji="1" lang="zh-CN" altLang="en-US" dirty="0"/>
              <a:t>脚本语言：不需要编译，直接运行时边解析边执行的语言</a:t>
            </a:r>
            <a:endParaRPr lang="zh-CN" altLang="en-US" sz="1800" b="1" dirty="0">
              <a:solidFill>
                <a:srgbClr val="00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HTML</a:t>
            </a:r>
            <a:r>
              <a:rPr lang="zh-CN" altLang="en-US" sz="1800" b="1" dirty="0">
                <a:solidFill>
                  <a:srgbClr val="FF0000"/>
                </a:solidFill>
                <a:latin typeface="宋体" panose="02010600030101010101" pitchFamily="2" charset="-122"/>
                <a:ea typeface="宋体" panose="02010600030101010101" pitchFamily="2" charset="-122"/>
              </a:rPr>
              <a:t>只是描述网页长相的标记语言</a:t>
            </a:r>
            <a:r>
              <a:rPr lang="zh-CN" altLang="en-US" sz="1800" b="1" dirty="0">
                <a:solidFill>
                  <a:srgbClr val="000000"/>
                </a:solidFill>
                <a:latin typeface="宋体" panose="02010600030101010101" pitchFamily="2" charset="-122"/>
                <a:ea typeface="宋体" panose="02010600030101010101" pitchFamily="2" charset="-122"/>
              </a:rPr>
              <a:t>，没有计算、判断能力，如果所有计算、判断（比如判断文本框是否为空、判断两次密码是否输入一致）都放到服务器端执行的话网页的话页面会非常慢、用起来也很难用，对服务器的压力也很大，因此要求能在浏览器中执行一些简单的运算、判断。</a:t>
            </a:r>
            <a:r>
              <a:rPr lang="en-US" altLang="zh-CN" sz="1800" b="1" dirty="0">
                <a:solidFill>
                  <a:srgbClr val="000000"/>
                </a:solidFill>
                <a:latin typeface="宋体" panose="02010600030101010101" pitchFamily="2" charset="-122"/>
                <a:ea typeface="宋体" panose="02010600030101010101" pitchFamily="2" charset="-122"/>
              </a:rPr>
              <a:t>JavaScript</a:t>
            </a:r>
            <a:r>
              <a:rPr lang="zh-CN" altLang="en-US" sz="1800" b="1" dirty="0">
                <a:solidFill>
                  <a:srgbClr val="000000"/>
                </a:solidFill>
                <a:latin typeface="宋体" panose="02010600030101010101" pitchFamily="2" charset="-122"/>
                <a:ea typeface="宋体" panose="02010600030101010101" pitchFamily="2" charset="-122"/>
              </a:rPr>
              <a:t>就是一种在浏览器端执行的脚本语言。</a:t>
            </a:r>
            <a:endParaRPr lang="en-US" altLang="zh-CN" sz="1800" b="1" dirty="0">
              <a:solidFill>
                <a:srgbClr val="00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CSS</a:t>
            </a:r>
            <a:r>
              <a:rPr lang="zh-CN" altLang="en-US" sz="1800" b="1" dirty="0">
                <a:solidFill>
                  <a:srgbClr val="FF0000"/>
                </a:solidFill>
                <a:latin typeface="宋体" panose="02010600030101010101" pitchFamily="2" charset="-122"/>
                <a:ea typeface="宋体" panose="02010600030101010101" pitchFamily="2" charset="-122"/>
              </a:rPr>
              <a:t>负责美化页面</a:t>
            </a:r>
            <a:endParaRPr lang="en-US" altLang="zh-CN" sz="1800" b="1" dirty="0">
              <a:solidFill>
                <a:srgbClr val="FF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JS</a:t>
            </a:r>
            <a:r>
              <a:rPr lang="zh-CN" altLang="en-US" sz="1800" b="1" dirty="0">
                <a:solidFill>
                  <a:srgbClr val="FF0000"/>
                </a:solidFill>
                <a:latin typeface="宋体" panose="02010600030101010101" pitchFamily="2" charset="-122"/>
                <a:ea typeface="宋体" panose="02010600030101010101" pitchFamily="2" charset="-122"/>
              </a:rPr>
              <a:t>控制页面的行为</a:t>
            </a:r>
          </a:p>
          <a:p>
            <a:pPr>
              <a:lnSpc>
                <a:spcPct val="100000"/>
              </a:lnSpc>
            </a:pPr>
            <a:r>
              <a:rPr lang="zh-CN" altLang="en-US" sz="2000" b="1" dirty="0">
                <a:solidFill>
                  <a:srgbClr val="000000"/>
                </a:solidFill>
                <a:latin typeface="宋体" panose="02010600030101010101" pitchFamily="2" charset="-122"/>
                <a:ea typeface="宋体" panose="02010600030101010101" pitchFamily="2" charset="-122"/>
              </a:rPr>
              <a:t>跨平台特性，在绝大多数浏览器的支持下，可以在多种平台下运行（如</a:t>
            </a:r>
            <a:r>
              <a:rPr lang="en-US" altLang="zh-CN" sz="2000" b="1" dirty="0">
                <a:solidFill>
                  <a:srgbClr val="000000"/>
                </a:solidFill>
                <a:latin typeface="宋体" panose="02010600030101010101" pitchFamily="2" charset="-122"/>
                <a:ea typeface="宋体" panose="02010600030101010101" pitchFamily="2" charset="-122"/>
                <a:hlinkClick r:id="rId3"/>
              </a:rPr>
              <a:t>Windows</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hlinkClick r:id="rId4"/>
              </a:rPr>
              <a:t>Linux</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Mac</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Android</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iOS</a:t>
            </a:r>
            <a:r>
              <a:rPr lang="zh-CN" altLang="en-US" sz="2000" b="1" dirty="0">
                <a:solidFill>
                  <a:srgbClr val="000000"/>
                </a:solidFill>
                <a:latin typeface="宋体" panose="02010600030101010101" pitchFamily="2" charset="-122"/>
                <a:ea typeface="宋体" panose="02010600030101010101" pitchFamily="2" charset="-122"/>
              </a:rPr>
              <a:t>等）。</a:t>
            </a:r>
          </a:p>
          <a:p>
            <a:pPr>
              <a:lnSpc>
                <a:spcPct val="95000"/>
              </a:lnSpc>
              <a:spcBef>
                <a:spcPct val="5000"/>
              </a:spcBef>
            </a:pPr>
            <a:endParaRPr lang="zh-CN" altLang="en-US" sz="1800" b="1"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7959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solidFill>
                  <a:srgbClr val="FF0000"/>
                </a:solidFill>
              </a:rPr>
              <a:t>JavaScript</a:t>
            </a:r>
            <a:r>
              <a:rPr lang="zh-CN" altLang="en-US" dirty="0">
                <a:solidFill>
                  <a:srgbClr val="FF0000"/>
                </a:solidFill>
              </a:rPr>
              <a:t>基本组成</a:t>
            </a:r>
            <a:endParaRPr lang="zh-CN" altLang="en-US" dirty="0"/>
          </a:p>
        </p:txBody>
      </p:sp>
      <p:pic>
        <p:nvPicPr>
          <p:cNvPr id="4" name="图片 3"/>
          <p:cNvPicPr>
            <a:picLocks noChangeAspect="1"/>
          </p:cNvPicPr>
          <p:nvPr/>
        </p:nvPicPr>
        <p:blipFill>
          <a:blip r:embed="rId2"/>
          <a:stretch>
            <a:fillRect/>
          </a:stretch>
        </p:blipFill>
        <p:spPr>
          <a:xfrm>
            <a:off x="1122743" y="1352790"/>
            <a:ext cx="6085714" cy="3847619"/>
          </a:xfrm>
          <a:prstGeom prst="rect">
            <a:avLst/>
          </a:prstGeom>
        </p:spPr>
      </p:pic>
      <p:sp>
        <p:nvSpPr>
          <p:cNvPr id="5" name="文本框 4"/>
          <p:cNvSpPr txBox="1"/>
          <p:nvPr/>
        </p:nvSpPr>
        <p:spPr>
          <a:xfrm>
            <a:off x="1122743" y="5200409"/>
            <a:ext cx="4884357" cy="923330"/>
          </a:xfrm>
          <a:prstGeom prst="rect">
            <a:avLst/>
          </a:prstGeom>
          <a:noFill/>
        </p:spPr>
        <p:txBody>
          <a:bodyPr wrap="square" rtlCol="0">
            <a:spAutoFit/>
          </a:bodyPr>
          <a:lstStyle/>
          <a:p>
            <a:r>
              <a:rPr lang="en-US" altLang="zh-CN" b="1" dirty="0">
                <a:solidFill>
                  <a:srgbClr val="000000"/>
                </a:solidFill>
                <a:latin typeface="宋体" panose="02010600030101010101" pitchFamily="2" charset="-122"/>
              </a:rPr>
              <a:t>Dom(</a:t>
            </a:r>
            <a:r>
              <a:rPr lang="zh-CN" altLang="en-US" b="1" dirty="0">
                <a:solidFill>
                  <a:srgbClr val="000000"/>
                </a:solidFill>
                <a:latin typeface="宋体" panose="02010600030101010101" pitchFamily="2" charset="-122"/>
              </a:rPr>
              <a:t>文档对象模型</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由著名的</a:t>
            </a:r>
            <a:r>
              <a:rPr lang="en-US" altLang="zh-CN" b="1" dirty="0">
                <a:solidFill>
                  <a:srgbClr val="000000"/>
                </a:solidFill>
                <a:latin typeface="宋体" panose="02010600030101010101" pitchFamily="2" charset="-122"/>
              </a:rPr>
              <a:t>w3c</a:t>
            </a:r>
            <a:r>
              <a:rPr lang="zh-CN" altLang="en-US" b="1" dirty="0">
                <a:solidFill>
                  <a:srgbClr val="000000"/>
                </a:solidFill>
                <a:latin typeface="宋体" panose="02010600030101010101" pitchFamily="2" charset="-122"/>
              </a:rPr>
              <a:t>制定 </a:t>
            </a:r>
            <a:endParaRPr lang="en-US" altLang="zh-CN" b="1" dirty="0">
              <a:solidFill>
                <a:srgbClr val="000000"/>
              </a:solidFill>
              <a:latin typeface="宋体" panose="02010600030101010101" pitchFamily="2" charset="-122"/>
            </a:endParaRPr>
          </a:p>
          <a:p>
            <a:r>
              <a:rPr lang="en-US" altLang="zh-CN" b="1" dirty="0">
                <a:solidFill>
                  <a:srgbClr val="000000"/>
                </a:solidFill>
                <a:latin typeface="宋体" panose="02010600030101010101" pitchFamily="2" charset="-122"/>
              </a:rPr>
              <a:t>DOM</a:t>
            </a:r>
            <a:r>
              <a:rPr lang="zh-CN" altLang="en-US" b="1" dirty="0">
                <a:solidFill>
                  <a:srgbClr val="000000"/>
                </a:solidFill>
                <a:latin typeface="宋体" panose="02010600030101010101" pitchFamily="2" charset="-122"/>
              </a:rPr>
              <a:t>：</a:t>
            </a:r>
            <a:r>
              <a:rPr lang="en-US" altLang="zh-CN" b="1" dirty="0">
                <a:solidFill>
                  <a:srgbClr val="000000"/>
                </a:solidFill>
                <a:latin typeface="宋体" panose="02010600030101010101" pitchFamily="2" charset="-122"/>
              </a:rPr>
              <a:t>Document Object Model</a:t>
            </a:r>
          </a:p>
          <a:p>
            <a:r>
              <a:rPr lang="en-US" altLang="zh-CN" dirty="0" err="1"/>
              <a:t>BOM:Browser</a:t>
            </a:r>
            <a:r>
              <a:rPr lang="en-US" altLang="zh-CN" dirty="0"/>
              <a:t> Object Model</a:t>
            </a:r>
            <a:endParaRPr lang="en-US" altLang="zh-CN" b="1" dirty="0">
              <a:solidFill>
                <a:srgbClr val="000000"/>
              </a:solidFill>
              <a:latin typeface="宋体" panose="02010600030101010101" pitchFamily="2" charset="-122"/>
            </a:endParaRPr>
          </a:p>
        </p:txBody>
      </p:sp>
    </p:spTree>
    <p:extLst>
      <p:ext uri="{BB962C8B-B14F-4D97-AF65-F5344CB8AC3E}">
        <p14:creationId xmlns:p14="http://schemas.microsoft.com/office/powerpoint/2010/main" val="79460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0" y="485775"/>
            <a:ext cx="8128000" cy="827088"/>
          </a:xfrm>
        </p:spPr>
        <p:txBody>
          <a:bodyPr anchor="b"/>
          <a:lstStyle/>
          <a:p>
            <a:r>
              <a:rPr lang="en-US" altLang="zh-CN" dirty="0">
                <a:solidFill>
                  <a:srgbClr val="FF0000"/>
                </a:solidFill>
              </a:rPr>
              <a:t>JS</a:t>
            </a:r>
            <a:r>
              <a:rPr lang="zh-CN" altLang="en-US" dirty="0">
                <a:solidFill>
                  <a:srgbClr val="FF0000"/>
                </a:solidFill>
              </a:rPr>
              <a:t>的开发环境及动态语言</a:t>
            </a:r>
          </a:p>
        </p:txBody>
      </p:sp>
      <p:sp>
        <p:nvSpPr>
          <p:cNvPr id="63491" name="Rectangle 3"/>
          <p:cNvSpPr>
            <a:spLocks noGrp="1" noChangeArrowheads="1"/>
          </p:cNvSpPr>
          <p:nvPr>
            <p:ph idx="4294967295"/>
          </p:nvPr>
        </p:nvSpPr>
        <p:spPr>
          <a:xfrm>
            <a:off x="0" y="1450975"/>
            <a:ext cx="8128000" cy="4675188"/>
          </a:xfrm>
        </p:spPr>
        <p:txBody>
          <a:bodyPr/>
          <a:lstStyle/>
          <a:p>
            <a:pPr>
              <a:lnSpc>
                <a:spcPct val="90000"/>
              </a:lnSpc>
            </a:pPr>
            <a:r>
              <a:rPr lang="en-US" altLang="zh-CN" sz="2000" b="1" dirty="0" err="1">
                <a:solidFill>
                  <a:srgbClr val="000000"/>
                </a:solidFill>
                <a:latin typeface="宋体" panose="02010600030101010101" pitchFamily="2" charset="-122"/>
                <a:ea typeface="宋体" panose="02010600030101010101" pitchFamily="2" charset="-122"/>
              </a:rPr>
              <a:t>WebStorm,Sublime,Editplus,Nodpad</a:t>
            </a:r>
            <a:r>
              <a:rPr lang="en-US" altLang="zh-CN" sz="2000" b="1" dirty="0">
                <a:solidFill>
                  <a:srgbClr val="000000"/>
                </a:solidFill>
                <a:latin typeface="宋体" panose="02010600030101010101" pitchFamily="2" charset="-122"/>
                <a:ea typeface="宋体" panose="02010600030101010101" pitchFamily="2" charset="-122"/>
              </a:rPr>
              <a:t>++,Dreamweaver </a:t>
            </a:r>
            <a:r>
              <a:rPr lang="en-US" altLang="zh-CN" sz="2000" b="1" dirty="0" err="1">
                <a:solidFill>
                  <a:srgbClr val="000000"/>
                </a:solidFill>
                <a:latin typeface="宋体" panose="02010600030101010101" pitchFamily="2" charset="-122"/>
                <a:ea typeface="宋体" panose="02010600030101010101" pitchFamily="2" charset="-122"/>
              </a:rPr>
              <a:t>MyEclipse</a:t>
            </a:r>
            <a:r>
              <a:rPr lang="en-US" altLang="zh-CN" sz="2000" b="1" dirty="0">
                <a:solidFill>
                  <a:srgbClr val="000000"/>
                </a:solidFill>
                <a:latin typeface="宋体" panose="02010600030101010101" pitchFamily="2" charset="-122"/>
                <a:ea typeface="宋体" panose="02010600030101010101" pitchFamily="2" charset="-122"/>
              </a:rPr>
              <a:t>, Visual Studio</a:t>
            </a:r>
            <a:r>
              <a:rPr lang="en-US" altLang="zh-CN" b="1"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相当强悍的</a:t>
            </a:r>
            <a:r>
              <a:rPr lang="en-US" altLang="zh-CN" b="1" dirty="0">
                <a:solidFill>
                  <a:srgbClr val="000000"/>
                </a:solidFill>
                <a:latin typeface="宋体" panose="02010600030101010101" pitchFamily="2" charset="-122"/>
                <a:ea typeface="宋体" panose="02010600030101010101" pitchFamily="2" charset="-122"/>
              </a:rPr>
              <a:t>IDE-</a:t>
            </a:r>
            <a:r>
              <a:rPr lang="zh-CN" altLang="en-US" b="1" dirty="0">
                <a:solidFill>
                  <a:srgbClr val="000000"/>
                </a:solidFill>
                <a:latin typeface="宋体" panose="02010600030101010101" pitchFamily="2" charset="-122"/>
                <a:ea typeface="宋体" panose="02010600030101010101" pitchFamily="2" charset="-122"/>
              </a:rPr>
              <a:t>集成开发环境</a:t>
            </a:r>
            <a:r>
              <a:rPr lang="en-US" altLang="zh-CN"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 </a:t>
            </a:r>
          </a:p>
          <a:p>
            <a:pPr>
              <a:lnSpc>
                <a:spcPct val="90000"/>
              </a:lnSpc>
            </a:pP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是非常灵活的动态语言，开发工具中的</a:t>
            </a: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完成功能只是一个辅助、建议。“</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出来的成员调用可能不能用，“</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不出来的成员也许也能调用，因此不要因为“点儿不出来”而担心代码有问题。编写</a:t>
            </a:r>
            <a:r>
              <a:rPr lang="en-US" altLang="zh-CN" sz="2000" b="1" dirty="0" err="1">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时，自己应该清楚当前对象有些什么成员，不能依赖智能提示。</a:t>
            </a:r>
            <a:endParaRPr lang="en-US" altLang="zh-CN" sz="2000" b="1" dirty="0">
              <a:solidFill>
                <a:srgbClr val="000000"/>
              </a:solidFill>
              <a:latin typeface="宋体" panose="02010600030101010101" pitchFamily="2" charset="-122"/>
              <a:ea typeface="宋体" panose="02010600030101010101" pitchFamily="2" charset="-122"/>
            </a:endParaRPr>
          </a:p>
          <a:p>
            <a:pPr>
              <a:lnSpc>
                <a:spcPct val="90000"/>
              </a:lnSpc>
            </a:pPr>
            <a:r>
              <a:rPr lang="zh-CN" altLang="en-US" sz="2000" b="1" dirty="0">
                <a:solidFill>
                  <a:srgbClr val="FF0000"/>
                </a:solidFill>
                <a:latin typeface="宋体" panose="02010600030101010101" pitchFamily="2" charset="-122"/>
                <a:ea typeface="宋体" panose="02010600030101010101" pitchFamily="2" charset="-122"/>
              </a:rPr>
              <a:t>动态语言：在运行时确定数据类型。</a:t>
            </a:r>
          </a:p>
          <a:p>
            <a:pPr>
              <a:lnSpc>
                <a:spcPct val="90000"/>
              </a:lnSpc>
              <a:buFontTx/>
              <a:buNone/>
            </a:pPr>
            <a:endParaRPr lang="zh-CN" altLang="en-US" sz="3200" b="1" dirty="0">
              <a:solidFill>
                <a:srgbClr val="000000"/>
              </a:solidFill>
            </a:endParaRPr>
          </a:p>
        </p:txBody>
      </p:sp>
    </p:spTree>
    <p:extLst>
      <p:ext uri="{BB962C8B-B14F-4D97-AF65-F5344CB8AC3E}">
        <p14:creationId xmlns:p14="http://schemas.microsoft.com/office/powerpoint/2010/main" val="90115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0" y="714375"/>
            <a:ext cx="8128000" cy="603250"/>
          </a:xfrm>
        </p:spPr>
        <p:txBody>
          <a:bodyPr anchor="b"/>
          <a:lstStyle/>
          <a:p>
            <a:r>
              <a:rPr lang="en-US" altLang="zh-CN" dirty="0">
                <a:solidFill>
                  <a:srgbClr val="FF0000"/>
                </a:solidFill>
              </a:rPr>
              <a:t>JavaScript</a:t>
            </a:r>
            <a:r>
              <a:rPr lang="zh-CN" altLang="en-US" dirty="0">
                <a:solidFill>
                  <a:srgbClr val="FF0000"/>
                </a:solidFill>
              </a:rPr>
              <a:t>语法及注意事项</a:t>
            </a:r>
            <a:endParaRPr lang="en-US" altLang="zh-CN" dirty="0">
              <a:solidFill>
                <a:srgbClr val="FF0000"/>
              </a:solidFill>
            </a:endParaRPr>
          </a:p>
        </p:txBody>
      </p:sp>
      <p:sp>
        <p:nvSpPr>
          <p:cNvPr id="67587" name="Rectangle 3"/>
          <p:cNvSpPr>
            <a:spLocks noGrp="1" noChangeArrowheads="1"/>
          </p:cNvSpPr>
          <p:nvPr>
            <p:ph idx="4294967295"/>
          </p:nvPr>
        </p:nvSpPr>
        <p:spPr>
          <a:xfrm>
            <a:off x="0" y="1450975"/>
            <a:ext cx="8128000" cy="4675188"/>
          </a:xfrm>
        </p:spPr>
        <p:txBody>
          <a:bodyPr/>
          <a:lstStyle/>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大小写敏感</a:t>
            </a:r>
            <a:r>
              <a:rPr lang="zh-CN" altLang="en-US" sz="3200" dirty="0">
                <a:latin typeface="宋体" panose="02010600030101010101" pitchFamily="2" charset="-122"/>
                <a:ea typeface="宋体" panose="02010600030101010101" pitchFamily="2" charset="-122"/>
              </a:rPr>
              <a:t> </a:t>
            </a:r>
            <a:r>
              <a:rPr lang="en-US" altLang="zh-CN" sz="1600" dirty="0">
                <a:solidFill>
                  <a:srgbClr val="000000"/>
                </a:solidFill>
                <a:latin typeface="宋体" panose="02010600030101010101" pitchFamily="2" charset="-122"/>
                <a:ea typeface="宋体" panose="02010600030101010101" pitchFamily="2" charset="-122"/>
              </a:rPr>
              <a:t>:JavaScript</a:t>
            </a:r>
            <a:r>
              <a:rPr lang="zh-CN" altLang="en-US" sz="1600" dirty="0">
                <a:solidFill>
                  <a:srgbClr val="000000"/>
                </a:solidFill>
                <a:latin typeface="宋体" panose="02010600030101010101" pitchFamily="2" charset="-122"/>
                <a:ea typeface="宋体" panose="02010600030101010101" pitchFamily="2" charset="-122"/>
              </a:rPr>
              <a:t>严格区分大小写。</a:t>
            </a:r>
            <a:r>
              <a:rPr lang="en-US" altLang="zh-CN" sz="1600" dirty="0">
                <a:solidFill>
                  <a:srgbClr val="000000"/>
                </a:solidFill>
                <a:latin typeface="宋体" panose="02010600030101010101" pitchFamily="2" charset="-122"/>
                <a:ea typeface="宋体" panose="02010600030101010101" pitchFamily="2" charset="-122"/>
              </a:rPr>
              <a:t>(n</a:t>
            </a:r>
            <a:r>
              <a:rPr lang="zh-CN" altLang="en-US" sz="1600" dirty="0">
                <a:solidFill>
                  <a:srgbClr val="000000"/>
                </a:solidFill>
                <a:latin typeface="宋体" panose="02010600030101010101" pitchFamily="2" charset="-122"/>
                <a:ea typeface="宋体" panose="02010600030101010101" pitchFamily="2" charset="-122"/>
              </a:rPr>
              <a:t>与</a:t>
            </a:r>
            <a:r>
              <a:rPr lang="en-US" altLang="zh-CN" sz="1600" dirty="0">
                <a:solidFill>
                  <a:srgbClr val="000000"/>
                </a:solidFill>
                <a:latin typeface="宋体" panose="02010600030101010101" pitchFamily="2" charset="-122"/>
                <a:ea typeface="宋体" panose="02010600030101010101" pitchFamily="2" charset="-122"/>
              </a:rPr>
              <a:t>N</a:t>
            </a:r>
            <a:r>
              <a:rPr lang="zh-CN" altLang="en-US" sz="1600" dirty="0">
                <a:solidFill>
                  <a:srgbClr val="000000"/>
                </a:solidFill>
                <a:latin typeface="宋体" panose="02010600030101010101" pitchFamily="2" charset="-122"/>
                <a:ea typeface="宋体" panose="02010600030101010101" pitchFamily="2" charset="-122"/>
              </a:rPr>
              <a:t>是两个不同的变量。</a:t>
            </a:r>
            <a:r>
              <a:rPr lang="en-US" altLang="zh-CN" sz="1600" dirty="0">
                <a:solidFill>
                  <a:srgbClr val="000000"/>
                </a:solidFill>
                <a:latin typeface="宋体" panose="02010600030101010101" pitchFamily="2" charset="-122"/>
                <a:ea typeface="宋体" panose="02010600030101010101" pitchFamily="2" charset="-122"/>
              </a:rPr>
              <a:t>)</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弱类型语言</a:t>
            </a:r>
            <a:r>
              <a:rPr lang="en-US" altLang="zh-CN" sz="3200" b="1" dirty="0">
                <a:solidFill>
                  <a:srgbClr val="FF0000"/>
                </a:solidFill>
                <a:latin typeface="宋体" panose="02010600030101010101" pitchFamily="2" charset="-122"/>
                <a:ea typeface="宋体" panose="02010600030101010101" pitchFamily="2" charset="-122"/>
              </a:rPr>
              <a:t>,</a:t>
            </a:r>
            <a:r>
              <a:rPr lang="zh-CN" altLang="en-US" sz="3200" b="1" dirty="0">
                <a:solidFill>
                  <a:srgbClr val="FF0000"/>
                </a:solidFill>
                <a:latin typeface="宋体" panose="02010600030101010101" pitchFamily="2" charset="-122"/>
                <a:ea typeface="宋体" panose="02010600030101010101" pitchFamily="2" charset="-122"/>
              </a:rPr>
              <a:t>声明变量用</a:t>
            </a:r>
            <a:r>
              <a:rPr lang="en-US" altLang="zh-CN" sz="3200" b="1" dirty="0" err="1">
                <a:solidFill>
                  <a:srgbClr val="FF0000"/>
                </a:solidFill>
                <a:latin typeface="宋体" panose="02010600030101010101" pitchFamily="2" charset="-122"/>
                <a:ea typeface="宋体" panose="02010600030101010101" pitchFamily="2" charset="-122"/>
              </a:rPr>
              <a:t>var</a:t>
            </a:r>
            <a:r>
              <a:rPr lang="en-US" altLang="zh-CN" sz="1600" dirty="0" err="1">
                <a:solidFill>
                  <a:srgbClr val="000000"/>
                </a:solidFill>
                <a:latin typeface="宋体" panose="02010600030101010101" pitchFamily="2" charset="-122"/>
                <a:ea typeface="宋体" panose="02010600030101010101" pitchFamily="2" charset="-122"/>
              </a:rPr>
              <a:t>:var</a:t>
            </a:r>
            <a:r>
              <a:rPr lang="en-US" altLang="zh-CN" sz="1600" dirty="0">
                <a:solidFill>
                  <a:srgbClr val="000000"/>
                </a:solidFill>
                <a:latin typeface="宋体" panose="02010600030101010101" pitchFamily="2" charset="-122"/>
                <a:ea typeface="宋体" panose="02010600030101010101" pitchFamily="2" charset="-122"/>
              </a:rPr>
              <a:t> </a:t>
            </a:r>
            <a:r>
              <a:rPr lang="en-US" altLang="zh-CN" sz="1600" dirty="0" err="1">
                <a:solidFill>
                  <a:srgbClr val="000000"/>
                </a:solidFill>
                <a:latin typeface="宋体" panose="02010600030101010101" pitchFamily="2" charset="-122"/>
                <a:ea typeface="宋体" panose="02010600030101010101" pitchFamily="2" charset="-122"/>
              </a:rPr>
              <a:t>num</a:t>
            </a:r>
            <a:r>
              <a:rPr lang="en-US" altLang="zh-CN" sz="1600" dirty="0">
                <a:solidFill>
                  <a:srgbClr val="000000"/>
                </a:solidFill>
                <a:latin typeface="宋体" panose="02010600030101010101" pitchFamily="2" charset="-122"/>
                <a:ea typeface="宋体" panose="02010600030101010101" pitchFamily="2" charset="-122"/>
              </a:rPr>
              <a:t>=10;num=true;</a:t>
            </a:r>
            <a:r>
              <a:rPr lang="zh-CN" altLang="en-US" sz="1600" dirty="0">
                <a:solidFill>
                  <a:srgbClr val="000000"/>
                </a:solidFill>
                <a:latin typeface="宋体" panose="02010600030101010101" pitchFamily="2" charset="-122"/>
                <a:ea typeface="宋体" panose="02010600030101010101" pitchFamily="2" charset="-122"/>
              </a:rPr>
              <a:t>可以</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字符串可以用单引号</a:t>
            </a:r>
            <a:r>
              <a:rPr lang="en-US" altLang="zh-CN" sz="1600" dirty="0">
                <a:solidFill>
                  <a:srgbClr val="000000"/>
                </a:solidFill>
                <a:latin typeface="宋体" panose="02010600030101010101" pitchFamily="2" charset="-122"/>
                <a:ea typeface="宋体" panose="02010600030101010101" pitchFamily="2" charset="-122"/>
              </a:rPr>
              <a:t>:</a:t>
            </a:r>
            <a:r>
              <a:rPr lang="en-US" altLang="zh-CN" sz="1600" dirty="0" err="1">
                <a:solidFill>
                  <a:srgbClr val="000000"/>
                </a:solidFill>
                <a:latin typeface="宋体" panose="02010600030101010101" pitchFamily="2" charset="-122"/>
                <a:ea typeface="宋体" panose="02010600030101010101" pitchFamily="2" charset="-122"/>
              </a:rPr>
              <a:t>var</a:t>
            </a:r>
            <a:r>
              <a:rPr lang="en-US" altLang="zh-CN" sz="1600" dirty="0">
                <a:solidFill>
                  <a:srgbClr val="000000"/>
                </a:solidFill>
                <a:latin typeface="宋体" panose="02010600030101010101" pitchFamily="2" charset="-122"/>
                <a:ea typeface="宋体" panose="02010600030101010101" pitchFamily="2" charset="-122"/>
              </a:rPr>
              <a:t> </a:t>
            </a:r>
            <a:r>
              <a:rPr lang="en-US" altLang="zh-CN" sz="1600" dirty="0" err="1">
                <a:solidFill>
                  <a:srgbClr val="000000"/>
                </a:solidFill>
                <a:latin typeface="宋体" panose="02010600030101010101" pitchFamily="2" charset="-122"/>
                <a:ea typeface="宋体" panose="02010600030101010101" pitchFamily="2" charset="-122"/>
              </a:rPr>
              <a:t>msg</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坚持不泄’</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每句话后面分号</a:t>
            </a:r>
            <a:r>
              <a:rPr lang="en-US" altLang="zh-CN" sz="1600" dirty="0">
                <a:solidFill>
                  <a:srgbClr val="000000"/>
                </a:solidFill>
                <a:latin typeface="宋体" panose="02010600030101010101" pitchFamily="2" charset="-122"/>
                <a:ea typeface="宋体" panose="02010600030101010101" pitchFamily="2" charset="-122"/>
              </a:rPr>
              <a:t>:</a:t>
            </a:r>
          </a:p>
          <a:p>
            <a:pPr>
              <a:lnSpc>
                <a:spcPct val="90000"/>
              </a:lnSpc>
            </a:pPr>
            <a:r>
              <a:rPr lang="zh-CN" altLang="en-US" sz="1600" dirty="0">
                <a:solidFill>
                  <a:srgbClr val="000000"/>
                </a:solidFill>
                <a:latin typeface="宋体" panose="02010600030101010101" pitchFamily="2" charset="-122"/>
                <a:ea typeface="宋体" panose="02010600030101010101" pitchFamily="2" charset="-122"/>
              </a:rPr>
              <a:t>虽然如果语句结束后可以不加分号</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建议有个好的代码风格</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手动加“分号”的好处：</a:t>
            </a:r>
            <a:r>
              <a:rPr lang="en-US" altLang="zh-CN" sz="1600" dirty="0">
                <a:solidFill>
                  <a:srgbClr val="000000"/>
                </a:solidFill>
                <a:latin typeface="宋体" panose="02010600030101010101" pitchFamily="2" charset="-122"/>
                <a:ea typeface="宋体" panose="02010600030101010101" pitchFamily="2" charset="-122"/>
              </a:rPr>
              <a:t>1&gt;</a:t>
            </a:r>
            <a:r>
              <a:rPr lang="zh-CN" altLang="en-US" sz="1600" dirty="0">
                <a:solidFill>
                  <a:srgbClr val="000000"/>
                </a:solidFill>
                <a:latin typeface="宋体" panose="02010600030101010101" pitchFamily="2" charset="-122"/>
                <a:ea typeface="宋体" panose="02010600030101010101" pitchFamily="2" charset="-122"/>
              </a:rPr>
              <a:t>可以放心的做</a:t>
            </a:r>
            <a:r>
              <a:rPr lang="en-US" altLang="zh-CN" sz="1600" dirty="0" err="1">
                <a:solidFill>
                  <a:srgbClr val="000000"/>
                </a:solidFill>
                <a:latin typeface="宋体" panose="02010600030101010101" pitchFamily="2" charset="-122"/>
                <a:ea typeface="宋体" panose="02010600030101010101" pitchFamily="2" charset="-122"/>
              </a:rPr>
              <a:t>js</a:t>
            </a:r>
            <a:r>
              <a:rPr lang="zh-CN" altLang="en-US" sz="1600" dirty="0">
                <a:solidFill>
                  <a:srgbClr val="000000"/>
                </a:solidFill>
                <a:latin typeface="宋体" panose="02010600030101010101" pitchFamily="2" charset="-122"/>
                <a:ea typeface="宋体" panose="02010600030101010101" pitchFamily="2" charset="-122"/>
              </a:rPr>
              <a:t>压缩（压缩多余空白）</a:t>
            </a:r>
            <a:r>
              <a:rPr lang="en-US" altLang="zh-CN" sz="1600" dirty="0">
                <a:solidFill>
                  <a:srgbClr val="000000"/>
                </a:solidFill>
                <a:latin typeface="宋体" panose="02010600030101010101" pitchFamily="2" charset="-122"/>
                <a:ea typeface="宋体" panose="02010600030101010101" pitchFamily="2" charset="-122"/>
              </a:rPr>
              <a:t>2&gt;</a:t>
            </a:r>
            <a:r>
              <a:rPr lang="zh-CN" altLang="en-US" sz="1600" dirty="0">
                <a:solidFill>
                  <a:srgbClr val="000000"/>
                </a:solidFill>
                <a:latin typeface="宋体" panose="02010600030101010101" pitchFamily="2" charset="-122"/>
                <a:ea typeface="宋体" panose="02010600030101010101" pitchFamily="2" charset="-122"/>
              </a:rPr>
              <a:t>提高代码可读性</a:t>
            </a:r>
            <a:r>
              <a:rPr lang="en-US" altLang="zh-CN" sz="1600" dirty="0">
                <a:solidFill>
                  <a:srgbClr val="000000"/>
                </a:solidFill>
                <a:latin typeface="宋体" panose="02010600030101010101" pitchFamily="2" charset="-122"/>
                <a:ea typeface="宋体" panose="02010600030101010101" pitchFamily="2" charset="-122"/>
              </a:rPr>
              <a:t>.</a:t>
            </a:r>
            <a:endParaRPr lang="zh-CN" altLang="en-US" sz="1600" dirty="0">
              <a:solidFill>
                <a:srgbClr val="000000"/>
              </a:solidFill>
              <a:latin typeface="宋体" panose="02010600030101010101" pitchFamily="2" charset="-122"/>
              <a:ea typeface="宋体" panose="02010600030101010101" pitchFamily="2" charset="-122"/>
            </a:endParaRPr>
          </a:p>
          <a:p>
            <a:pPr>
              <a:lnSpc>
                <a:spcPct val="90000"/>
              </a:lnSpc>
            </a:pPr>
            <a:r>
              <a:rPr lang="en-US" altLang="zh-CN" sz="2000" dirty="0" err="1">
                <a:solidFill>
                  <a:srgbClr val="000000"/>
                </a:solidFill>
                <a:latin typeface="宋体" panose="02010600030101010101" pitchFamily="2" charset="-122"/>
                <a:ea typeface="宋体" panose="02010600030101010101" pitchFamily="2" charset="-122"/>
              </a:rPr>
              <a:t>Js</a:t>
            </a:r>
            <a:r>
              <a:rPr lang="zh-CN" altLang="en-US" sz="2000" dirty="0">
                <a:solidFill>
                  <a:srgbClr val="000000"/>
                </a:solidFill>
                <a:latin typeface="宋体" panose="02010600030101010101" pitchFamily="2" charset="-122"/>
                <a:ea typeface="宋体" panose="02010600030101010101" pitchFamily="2" charset="-122"/>
              </a:rPr>
              <a:t>的注释，与</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的相同（</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单行注释</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推荐</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多行注释 *</a:t>
            </a:r>
            <a:r>
              <a:rPr lang="en-US" altLang="zh-CN" sz="2000" dirty="0">
                <a:solidFill>
                  <a:srgbClr val="000000"/>
                </a:solidFill>
                <a:latin typeface="宋体" panose="02010600030101010101" pitchFamily="2" charset="-122"/>
                <a:ea typeface="宋体" panose="02010600030101010101" pitchFamily="2" charset="-122"/>
              </a:rPr>
              <a:t>/</a:t>
            </a:r>
            <a:endParaRPr lang="zh-CN" altLang="en-US" sz="2000" dirty="0">
              <a:solidFill>
                <a:srgbClr val="000000"/>
              </a:solidFill>
              <a:latin typeface="宋体" panose="02010600030101010101" pitchFamily="2" charset="-122"/>
              <a:ea typeface="宋体" panose="02010600030101010101" pitchFamily="2" charset="-122"/>
            </a:endParaRPr>
          </a:p>
          <a:p>
            <a:pPr>
              <a:lnSpc>
                <a:spcPct val="90000"/>
              </a:lnSpc>
            </a:pPr>
            <a:r>
              <a:rPr lang="zh-CN" altLang="en-US" sz="2000" dirty="0">
                <a:solidFill>
                  <a:srgbClr val="000000"/>
                </a:solidFill>
                <a:latin typeface="宋体" panose="02010600030101010101" pitchFamily="2" charset="-122"/>
                <a:ea typeface="宋体" panose="02010600030101010101" pitchFamily="2" charset="-122"/>
              </a:rPr>
              <a:t>很多语法与</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语言或</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语言类似。有</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语言或</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语言编程基础的同学学习</a:t>
            </a:r>
            <a:r>
              <a:rPr lang="en-US" altLang="zh-CN" sz="2000" dirty="0">
                <a:solidFill>
                  <a:srgbClr val="000000"/>
                </a:solidFill>
                <a:latin typeface="宋体" panose="02010600030101010101" pitchFamily="2" charset="-122"/>
                <a:ea typeface="宋体" panose="02010600030101010101" pitchFamily="2" charset="-122"/>
              </a:rPr>
              <a:t>JavaScript</a:t>
            </a:r>
            <a:r>
              <a:rPr lang="zh-CN" altLang="en-US" sz="2000" dirty="0">
                <a:solidFill>
                  <a:srgbClr val="000000"/>
                </a:solidFill>
                <a:latin typeface="宋体" panose="02010600030101010101" pitchFamily="2" charset="-122"/>
                <a:ea typeface="宋体" panose="02010600030101010101" pitchFamily="2" charset="-122"/>
              </a:rPr>
              <a:t>语法会很容易上手。</a:t>
            </a:r>
          </a:p>
        </p:txBody>
      </p:sp>
    </p:spTree>
    <p:extLst>
      <p:ext uri="{BB962C8B-B14F-4D97-AF65-F5344CB8AC3E}">
        <p14:creationId xmlns:p14="http://schemas.microsoft.com/office/powerpoint/2010/main" val="252705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a:t>1.script</a:t>
            </a:r>
            <a:r>
              <a:rPr lang="zh-CN" altLang="en-US" dirty="0"/>
              <a:t>标签使用</a:t>
            </a:r>
          </a:p>
        </p:txBody>
      </p:sp>
      <p:sp>
        <p:nvSpPr>
          <p:cNvPr id="3" name="内容占位符 2"/>
          <p:cNvSpPr>
            <a:spLocks noGrp="1"/>
          </p:cNvSpPr>
          <p:nvPr>
            <p:ph idx="4294967295"/>
          </p:nvPr>
        </p:nvSpPr>
        <p:spPr>
          <a:xfrm>
            <a:off x="663575" y="1293813"/>
            <a:ext cx="8480425" cy="2567235"/>
          </a:xfrm>
        </p:spPr>
        <p:txBody>
          <a:bodyPr/>
          <a:lstStyle/>
          <a:p>
            <a:pPr marL="0" indent="0">
              <a:buNone/>
            </a:pP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可以直接嵌入</a:t>
            </a:r>
            <a:r>
              <a:rPr lang="en-US" altLang="zh-CN" sz="2000" b="1" dirty="0">
                <a:solidFill>
                  <a:srgbClr val="000000"/>
                </a:solidFill>
                <a:latin typeface="宋体" panose="02010600030101010101" pitchFamily="2" charset="-122"/>
                <a:ea typeface="宋体" panose="02010600030101010101" pitchFamily="2" charset="-122"/>
              </a:rPr>
              <a:t>HTML</a:t>
            </a:r>
            <a:r>
              <a:rPr lang="zh-CN" altLang="en-US" sz="2000" b="1" dirty="0">
                <a:solidFill>
                  <a:srgbClr val="000000"/>
                </a:solidFill>
                <a:latin typeface="宋体" panose="02010600030101010101" pitchFamily="2" charset="-122"/>
                <a:ea typeface="宋体" panose="02010600030101010101" pitchFamily="2" charset="-122"/>
              </a:rPr>
              <a:t>页面，但写成单独的</a:t>
            </a:r>
            <a:r>
              <a:rPr lang="en-US" altLang="zh-CN" sz="2000" b="1" dirty="0" err="1">
                <a:solidFill>
                  <a:srgbClr val="000000"/>
                </a:solidFill>
                <a:latin typeface="宋体" panose="02010600030101010101" pitchFamily="2" charset="-122"/>
                <a:ea typeface="宋体" panose="02010600030101010101" pitchFamily="2" charset="-122"/>
                <a:hlinkClick r:id="rId2"/>
              </a:rPr>
              <a:t>js</a:t>
            </a:r>
            <a:r>
              <a:rPr lang="zh-CN" altLang="en-US" sz="2000" b="1" dirty="0">
                <a:solidFill>
                  <a:srgbClr val="000000"/>
                </a:solidFill>
                <a:latin typeface="宋体" panose="02010600030101010101" pitchFamily="2" charset="-122"/>
                <a:ea typeface="宋体" panose="02010600030101010101" pitchFamily="2" charset="-122"/>
              </a:rPr>
              <a:t>文件有利于结构和行为的</a:t>
            </a:r>
            <a:r>
              <a:rPr lang="zh-CN" altLang="en-US" sz="2000" b="1" dirty="0">
                <a:solidFill>
                  <a:srgbClr val="000000"/>
                </a:solidFill>
                <a:latin typeface="宋体" panose="02010600030101010101" pitchFamily="2" charset="-122"/>
                <a:ea typeface="宋体" panose="02010600030101010101" pitchFamily="2" charset="-122"/>
                <a:hlinkClick r:id="rId3"/>
              </a:rPr>
              <a:t>分离</a:t>
            </a:r>
            <a:r>
              <a:rPr lang="zh-CN" altLang="en-US" sz="2000" b="1" dirty="0">
                <a:solidFill>
                  <a:srgbClr val="000000"/>
                </a:solidFill>
                <a:latin typeface="宋体" panose="02010600030101010101" pitchFamily="2" charset="-122"/>
                <a:ea typeface="宋体" panose="02010600030101010101" pitchFamily="2" charset="-122"/>
              </a:rPr>
              <a:t>。</a:t>
            </a:r>
            <a:endParaRPr lang="en-US" altLang="zh-CN" sz="2000" b="1" dirty="0">
              <a:solidFill>
                <a:srgbClr val="000000"/>
              </a:solidFill>
              <a:latin typeface="宋体" panose="02010600030101010101" pitchFamily="2" charset="-122"/>
              <a:ea typeface="宋体" panose="0201060003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内部引用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页中直接在</a:t>
            </a:r>
            <a:r>
              <a:rPr lang="en-US" altLang="zh-CN" sz="2000" b="1" dirty="0">
                <a:solidFill>
                  <a:srgbClr val="FF0000"/>
                </a:solidFill>
                <a:latin typeface="华文新魏" panose="02010800040101010101" pitchFamily="2" charset="-122"/>
                <a:ea typeface="华文新魏" panose="02010800040101010101" pitchFamily="2" charset="-122"/>
              </a:rPr>
              <a:t>script</a:t>
            </a:r>
            <a:r>
              <a:rPr lang="zh-CN" altLang="en-US" sz="2000" b="1" dirty="0">
                <a:solidFill>
                  <a:srgbClr val="FF0000"/>
                </a:solidFill>
                <a:latin typeface="华文新魏" panose="02010800040101010101" pitchFamily="2" charset="-122"/>
                <a:ea typeface="华文新魏" panose="02010800040101010101" pitchFamily="2" charset="-122"/>
              </a:rPr>
              <a:t>标签中写</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代码</a:t>
            </a: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外部引用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页中直接在</a:t>
            </a:r>
            <a:r>
              <a:rPr lang="en-US" altLang="zh-CN" sz="2000" b="1" dirty="0">
                <a:solidFill>
                  <a:srgbClr val="FF0000"/>
                </a:solidFill>
                <a:latin typeface="华文新魏" panose="02010800040101010101" pitchFamily="2" charset="-122"/>
                <a:ea typeface="华文新魏" panose="02010800040101010101" pitchFamily="2" charset="-122"/>
              </a:rPr>
              <a:t>script</a:t>
            </a:r>
            <a:r>
              <a:rPr lang="zh-CN" altLang="en-US" sz="2000" b="1" dirty="0">
                <a:solidFill>
                  <a:srgbClr val="FF0000"/>
                </a:solidFill>
                <a:latin typeface="华文新魏" panose="02010800040101010101" pitchFamily="2" charset="-122"/>
                <a:ea typeface="华文新魏" panose="02010800040101010101" pitchFamily="2" charset="-122"/>
              </a:rPr>
              <a:t>标签中通过</a:t>
            </a:r>
            <a:r>
              <a:rPr lang="en-US" altLang="zh-CN" sz="2000" b="1" dirty="0" err="1">
                <a:solidFill>
                  <a:srgbClr val="FF0000"/>
                </a:solidFill>
                <a:latin typeface="华文新魏" panose="02010800040101010101" pitchFamily="2" charset="-122"/>
                <a:ea typeface="华文新魏" panose="02010800040101010101" pitchFamily="2" charset="-122"/>
              </a:rPr>
              <a:t>src</a:t>
            </a:r>
            <a:r>
              <a:rPr lang="zh-CN" altLang="en-US" sz="2000" b="1" dirty="0">
                <a:solidFill>
                  <a:srgbClr val="FF0000"/>
                </a:solidFill>
                <a:latin typeface="华文新魏" panose="02010800040101010101" pitchFamily="2" charset="-122"/>
                <a:ea typeface="华文新魏" panose="02010800040101010101" pitchFamily="2" charset="-122"/>
              </a:rPr>
              <a:t>引入外部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文件</a:t>
            </a: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3.</a:t>
            </a:r>
            <a:r>
              <a:rPr lang="zh-CN" altLang="en-US" sz="2000" b="1" dirty="0">
                <a:solidFill>
                  <a:srgbClr val="FF0000"/>
                </a:solidFill>
                <a:latin typeface="华文新魏" panose="02010800040101010101" pitchFamily="2" charset="-122"/>
                <a:ea typeface="华文新魏" panose="02010800040101010101" pitchFamily="2" charset="-122"/>
              </a:rPr>
              <a:t>内联引用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页中的</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标签中通过事件定义的方式写</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代码</a:t>
            </a:r>
          </a:p>
        </p:txBody>
      </p:sp>
      <p:pic>
        <p:nvPicPr>
          <p:cNvPr id="4" name="图片 3"/>
          <p:cNvPicPr>
            <a:picLocks noChangeAspect="1"/>
          </p:cNvPicPr>
          <p:nvPr/>
        </p:nvPicPr>
        <p:blipFill>
          <a:blip r:embed="rId4"/>
          <a:stretch>
            <a:fillRect/>
          </a:stretch>
        </p:blipFill>
        <p:spPr>
          <a:xfrm>
            <a:off x="1547664" y="2088123"/>
            <a:ext cx="3590476" cy="676190"/>
          </a:xfrm>
          <a:prstGeom prst="rect">
            <a:avLst/>
          </a:prstGeom>
        </p:spPr>
      </p:pic>
      <p:pic>
        <p:nvPicPr>
          <p:cNvPr id="5" name="图片 4"/>
          <p:cNvPicPr>
            <a:picLocks noChangeAspect="1"/>
          </p:cNvPicPr>
          <p:nvPr/>
        </p:nvPicPr>
        <p:blipFill>
          <a:blip r:embed="rId5"/>
          <a:stretch>
            <a:fillRect/>
          </a:stretch>
        </p:blipFill>
        <p:spPr>
          <a:xfrm>
            <a:off x="1273524" y="3112904"/>
            <a:ext cx="5580952" cy="352381"/>
          </a:xfrm>
          <a:prstGeom prst="rect">
            <a:avLst/>
          </a:prstGeom>
        </p:spPr>
      </p:pic>
      <p:pic>
        <p:nvPicPr>
          <p:cNvPr id="6" name="图片 5"/>
          <p:cNvPicPr>
            <a:picLocks noChangeAspect="1"/>
          </p:cNvPicPr>
          <p:nvPr/>
        </p:nvPicPr>
        <p:blipFill>
          <a:blip r:embed="rId6"/>
          <a:stretch>
            <a:fillRect/>
          </a:stretch>
        </p:blipFill>
        <p:spPr>
          <a:xfrm>
            <a:off x="257714" y="3937870"/>
            <a:ext cx="8628571" cy="314286"/>
          </a:xfrm>
          <a:prstGeom prst="rect">
            <a:avLst/>
          </a:prstGeom>
        </p:spPr>
      </p:pic>
      <p:sp>
        <p:nvSpPr>
          <p:cNvPr id="7" name="文本框 6"/>
          <p:cNvSpPr txBox="1"/>
          <p:nvPr/>
        </p:nvSpPr>
        <p:spPr>
          <a:xfrm>
            <a:off x="257714" y="4374045"/>
            <a:ext cx="8387811" cy="1754326"/>
          </a:xfrm>
          <a:prstGeom prst="rect">
            <a:avLst/>
          </a:prstGeom>
          <a:noFill/>
        </p:spPr>
        <p:txBody>
          <a:bodyPr wrap="square" rtlCol="0">
            <a:spAutoFit/>
          </a:bodyPr>
          <a:lstStyle/>
          <a:p>
            <a:r>
              <a:rPr lang="zh-CN" altLang="en-US" dirty="0"/>
              <a:t>注意事项</a:t>
            </a:r>
            <a:r>
              <a:rPr lang="en-US" altLang="zh-CN" dirty="0"/>
              <a:t>:</a:t>
            </a:r>
          </a:p>
          <a:p>
            <a:r>
              <a:rPr lang="en-US" altLang="zh-CN" dirty="0"/>
              <a:t>1.</a:t>
            </a:r>
            <a:r>
              <a:rPr lang="zh-CN" altLang="en-US" dirty="0"/>
              <a:t>页面中允许有多对的</a:t>
            </a:r>
            <a:r>
              <a:rPr lang="en-US" altLang="zh-CN" dirty="0"/>
              <a:t>script</a:t>
            </a:r>
            <a:r>
              <a:rPr lang="zh-CN" altLang="en-US" dirty="0"/>
              <a:t>标签</a:t>
            </a:r>
            <a:r>
              <a:rPr lang="en-US" altLang="zh-CN" dirty="0"/>
              <a:t>,</a:t>
            </a:r>
            <a:r>
              <a:rPr lang="zh-CN" altLang="en-US" dirty="0"/>
              <a:t>第一对</a:t>
            </a:r>
            <a:r>
              <a:rPr lang="en-US" altLang="zh-CN" dirty="0"/>
              <a:t>script</a:t>
            </a:r>
            <a:r>
              <a:rPr lang="zh-CN" altLang="en-US" dirty="0"/>
              <a:t>标签中代码代码出错不会影响后面</a:t>
            </a:r>
            <a:r>
              <a:rPr lang="en-US" altLang="zh-CN" dirty="0"/>
              <a:t>script</a:t>
            </a:r>
            <a:r>
              <a:rPr lang="zh-CN" altLang="en-US" dirty="0"/>
              <a:t>标签中的代码执行</a:t>
            </a:r>
            <a:endParaRPr lang="en-US" altLang="zh-CN" dirty="0"/>
          </a:p>
          <a:p>
            <a:r>
              <a:rPr lang="en-US" altLang="zh-CN" dirty="0"/>
              <a:t>2.</a:t>
            </a:r>
            <a:r>
              <a:rPr lang="zh-CN" altLang="en-US" dirty="0"/>
              <a:t>外部引用的</a:t>
            </a:r>
            <a:r>
              <a:rPr lang="en-US" altLang="zh-CN" dirty="0"/>
              <a:t>script</a:t>
            </a:r>
            <a:r>
              <a:rPr lang="zh-CN" altLang="en-US" dirty="0"/>
              <a:t>标签就是引入</a:t>
            </a:r>
            <a:r>
              <a:rPr lang="en-US" altLang="zh-CN" dirty="0" err="1"/>
              <a:t>js</a:t>
            </a:r>
            <a:r>
              <a:rPr lang="zh-CN" altLang="en-US" dirty="0"/>
              <a:t>文件</a:t>
            </a:r>
            <a:r>
              <a:rPr lang="en-US" altLang="zh-CN" dirty="0"/>
              <a:t>,</a:t>
            </a:r>
            <a:r>
              <a:rPr lang="zh-CN" altLang="en-US" dirty="0"/>
              <a:t>不要在该标签中写</a:t>
            </a:r>
            <a:r>
              <a:rPr lang="en-US" altLang="zh-CN" dirty="0" err="1"/>
              <a:t>js</a:t>
            </a:r>
            <a:r>
              <a:rPr lang="zh-CN" altLang="en-US" dirty="0"/>
              <a:t>代码，外部引入的方式一般放在页面的最后</a:t>
            </a:r>
            <a:endParaRPr lang="en-US" altLang="zh-CN" dirty="0"/>
          </a:p>
          <a:p>
            <a:r>
              <a:rPr lang="en-US" altLang="zh-CN" dirty="0"/>
              <a:t>3.</a:t>
            </a:r>
            <a:r>
              <a:rPr lang="zh-CN" altLang="en-US" dirty="0"/>
              <a:t>内联引用的方式不易页面的开发和维护。</a:t>
            </a:r>
            <a:endParaRPr lang="en-US" altLang="zh-CN" dirty="0"/>
          </a:p>
        </p:txBody>
      </p:sp>
    </p:spTree>
    <p:extLst>
      <p:ext uri="{BB962C8B-B14F-4D97-AF65-F5344CB8AC3E}">
        <p14:creationId xmlns:p14="http://schemas.microsoft.com/office/powerpoint/2010/main" val="414139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玩转</a:t>
            </a:r>
            <a:r>
              <a:rPr lang="en-US" altLang="zh-CN" dirty="0"/>
              <a:t>script</a:t>
            </a:r>
            <a:r>
              <a:rPr lang="zh-CN" altLang="en-US" dirty="0"/>
              <a:t>标签属性</a:t>
            </a:r>
          </a:p>
        </p:txBody>
      </p:sp>
      <p:sp>
        <p:nvSpPr>
          <p:cNvPr id="3" name="内容占位符 2"/>
          <p:cNvSpPr>
            <a:spLocks noGrp="1"/>
          </p:cNvSpPr>
          <p:nvPr>
            <p:ph idx="4294967295"/>
          </p:nvPr>
        </p:nvSpPr>
        <p:spPr>
          <a:xfrm>
            <a:off x="0" y="1450975"/>
            <a:ext cx="8128000" cy="2803525"/>
          </a:xfrm>
        </p:spPr>
        <p:txBody>
          <a:bodyPr>
            <a:normAutofit fontScale="77500" lnSpcReduction="20000"/>
          </a:bodyPr>
          <a:lstStyle/>
          <a:p>
            <a:r>
              <a:rPr kumimoji="1" lang="en-US" altLang="zh-CN" dirty="0"/>
              <a:t>type</a:t>
            </a:r>
          </a:p>
          <a:p>
            <a:pPr lvl="1"/>
            <a:r>
              <a:rPr kumimoji="1" lang="zh-CN" altLang="en-US" dirty="0"/>
              <a:t> </a:t>
            </a:r>
            <a:r>
              <a:rPr kumimoji="1" lang="en-US" altLang="zh-CN" dirty="0"/>
              <a:t>type="text/</a:t>
            </a:r>
            <a:r>
              <a:rPr kumimoji="1" lang="en-US" altLang="zh-CN" dirty="0" err="1"/>
              <a:t>javascript</a:t>
            </a:r>
            <a:r>
              <a:rPr kumimoji="1" lang="en-US" altLang="zh-CN" dirty="0"/>
              <a:t>"</a:t>
            </a:r>
            <a:r>
              <a:rPr kumimoji="1" lang="zh-CN" altLang="en-US" dirty="0"/>
              <a:t>可以省略</a:t>
            </a:r>
            <a:endParaRPr kumimoji="1" lang="en-US" altLang="zh-CN" dirty="0"/>
          </a:p>
          <a:p>
            <a:r>
              <a:rPr kumimoji="1" lang="en-US" altLang="zh-CN" dirty="0" err="1"/>
              <a:t>async</a:t>
            </a:r>
            <a:endParaRPr kumimoji="1" lang="en-US" altLang="zh-CN" dirty="0"/>
          </a:p>
          <a:p>
            <a:pPr lvl="1"/>
            <a:r>
              <a:rPr kumimoji="1" lang="zh-CN" altLang="zh-CN" dirty="0"/>
              <a:t> </a:t>
            </a:r>
            <a:r>
              <a:rPr kumimoji="1" lang="en-US" altLang="zh-CN" dirty="0" err="1"/>
              <a:t>async</a:t>
            </a:r>
            <a:r>
              <a:rPr kumimoji="1" lang="en-US" altLang="zh-CN" dirty="0"/>
              <a:t>="</a:t>
            </a:r>
            <a:r>
              <a:rPr kumimoji="1" lang="en-US" altLang="zh-CN" dirty="0" err="1"/>
              <a:t>async</a:t>
            </a:r>
            <a:r>
              <a:rPr kumimoji="1" lang="en-US" altLang="zh-CN" dirty="0"/>
              <a:t>"</a:t>
            </a:r>
            <a:r>
              <a:rPr kumimoji="1" lang="zh-CN" altLang="zh-CN" dirty="0"/>
              <a:t> </a:t>
            </a:r>
            <a:r>
              <a:rPr kumimoji="1" lang="zh-CN" altLang="en-US" dirty="0"/>
              <a:t>值可以省略</a:t>
            </a:r>
            <a:r>
              <a:rPr kumimoji="1" lang="zh-CN" altLang="zh-CN" dirty="0"/>
              <a:t>，</a:t>
            </a:r>
            <a:r>
              <a:rPr kumimoji="1" lang="zh-CN" altLang="en-US" dirty="0"/>
              <a:t>立即异步下载外部</a:t>
            </a:r>
            <a:r>
              <a:rPr kumimoji="1" lang="en-US" altLang="zh-CN" dirty="0" err="1"/>
              <a:t>js</a:t>
            </a:r>
            <a:r>
              <a:rPr kumimoji="1" lang="zh-CN" altLang="en-US" dirty="0"/>
              <a:t>，不影响页面其它的操作，</a:t>
            </a:r>
            <a:r>
              <a:rPr kumimoji="1" lang="en-US" altLang="zh-CN" dirty="0" err="1"/>
              <a:t>js</a:t>
            </a:r>
            <a:r>
              <a:rPr kumimoji="1" lang="zh-CN" altLang="en-US" dirty="0"/>
              <a:t>下载完毕立即执行</a:t>
            </a:r>
            <a:endParaRPr kumimoji="1" lang="en-US" altLang="zh-CN" dirty="0"/>
          </a:p>
          <a:p>
            <a:r>
              <a:rPr kumimoji="1" lang="en-US" altLang="zh-CN" dirty="0"/>
              <a:t>defer</a:t>
            </a:r>
          </a:p>
          <a:p>
            <a:pPr lvl="1"/>
            <a:r>
              <a:rPr kumimoji="1" lang="zh-CN" altLang="zh-CN" dirty="0"/>
              <a:t> </a:t>
            </a:r>
            <a:r>
              <a:rPr kumimoji="1" lang="en-US" altLang="zh-CN" dirty="0"/>
              <a:t>defer="defer”</a:t>
            </a:r>
            <a:r>
              <a:rPr kumimoji="1" lang="zh-CN" altLang="en-US" dirty="0"/>
              <a:t>值可以省略，脚本延迟到文档完全被解析和显示后再执行，只有外部脚本可以使用</a:t>
            </a:r>
            <a:endParaRPr kumimoji="1" lang="en-US" altLang="zh-CN" dirty="0"/>
          </a:p>
        </p:txBody>
      </p:sp>
      <p:pic>
        <p:nvPicPr>
          <p:cNvPr id="4" name="图片 3"/>
          <p:cNvPicPr>
            <a:picLocks noChangeAspect="1"/>
          </p:cNvPicPr>
          <p:nvPr/>
        </p:nvPicPr>
        <p:blipFill>
          <a:blip r:embed="rId3"/>
          <a:stretch>
            <a:fillRect/>
          </a:stretch>
        </p:blipFill>
        <p:spPr>
          <a:xfrm>
            <a:off x="1411647" y="4114800"/>
            <a:ext cx="5761905" cy="1409524"/>
          </a:xfrm>
          <a:prstGeom prst="rect">
            <a:avLst/>
          </a:prstGeom>
        </p:spPr>
      </p:pic>
      <p:sp>
        <p:nvSpPr>
          <p:cNvPr id="5" name="矩形 4"/>
          <p:cNvSpPr/>
          <p:nvPr/>
        </p:nvSpPr>
        <p:spPr>
          <a:xfrm>
            <a:off x="498474" y="5648135"/>
            <a:ext cx="6675078" cy="341632"/>
          </a:xfrm>
          <a:prstGeom prst="rect">
            <a:avLst/>
          </a:prstGeom>
        </p:spPr>
        <p:txBody>
          <a:bodyPr wrap="square">
            <a:spAutoFit/>
          </a:bodyPr>
          <a:lstStyle/>
          <a:p>
            <a:pPr>
              <a:lnSpc>
                <a:spcPct val="90000"/>
              </a:lnSpc>
            </a:pPr>
            <a:r>
              <a:rPr lang="en-US" altLang="zh-CN" b="1" dirty="0">
                <a:solidFill>
                  <a:srgbClr val="000000"/>
                </a:solidFill>
                <a:latin typeface="宋体" panose="02010600030101010101" pitchFamily="2" charset="-122"/>
              </a:rPr>
              <a:t>&lt;script language=“...” &gt;</a:t>
            </a:r>
            <a:r>
              <a:rPr lang="zh-CN" altLang="en-US" b="1" dirty="0">
                <a:solidFill>
                  <a:srgbClr val="000000"/>
                </a:solidFill>
                <a:latin typeface="宋体" panose="02010600030101010101" pitchFamily="2" charset="-122"/>
              </a:rPr>
              <a:t>现在我们已经不推荐这种写法了。</a:t>
            </a:r>
          </a:p>
        </p:txBody>
      </p:sp>
      <p:pic>
        <p:nvPicPr>
          <p:cNvPr id="6" name="图片 5"/>
          <p:cNvPicPr>
            <a:picLocks noChangeAspect="1"/>
          </p:cNvPicPr>
          <p:nvPr/>
        </p:nvPicPr>
        <p:blipFill>
          <a:blip r:embed="rId4"/>
          <a:stretch>
            <a:fillRect/>
          </a:stretch>
        </p:blipFill>
        <p:spPr>
          <a:xfrm>
            <a:off x="7173552" y="4114800"/>
            <a:ext cx="2318165" cy="2521330"/>
          </a:xfrm>
          <a:prstGeom prst="rect">
            <a:avLst/>
          </a:prstGeom>
        </p:spPr>
      </p:pic>
    </p:spTree>
    <p:extLst>
      <p:ext uri="{BB962C8B-B14F-4D97-AF65-F5344CB8AC3E}">
        <p14:creationId xmlns:p14="http://schemas.microsoft.com/office/powerpoint/2010/main" val="143431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825" y="1228106"/>
            <a:ext cx="7765960" cy="369332"/>
          </a:xfrm>
          <a:prstGeom prst="rect">
            <a:avLst/>
          </a:prstGeom>
          <a:noFill/>
        </p:spPr>
        <p:txBody>
          <a:bodyPr wrap="square" rtlCol="0">
            <a:spAutoFit/>
          </a:bodyPr>
          <a:lstStyle/>
          <a:p>
            <a:pPr marL="342900" indent="-342900">
              <a:buFont typeface="+mj-lt"/>
              <a:buAutoNum type="arabicPeriod"/>
            </a:pPr>
            <a:endParaRPr kumimoji="1" lang="zh-CN" altLang="en-US" dirty="0">
              <a:solidFill>
                <a:srgbClr val="FF0000"/>
              </a:solidFill>
            </a:endParaRPr>
          </a:p>
        </p:txBody>
      </p:sp>
      <p:sp>
        <p:nvSpPr>
          <p:cNvPr id="3" name="标题 1"/>
          <p:cNvSpPr>
            <a:spLocks noGrp="1"/>
          </p:cNvSpPr>
          <p:nvPr>
            <p:ph type="title" idx="4294967295"/>
          </p:nvPr>
        </p:nvSpPr>
        <p:spPr>
          <a:xfrm>
            <a:off x="0" y="623888"/>
            <a:ext cx="8128000" cy="827087"/>
          </a:xfrm>
        </p:spPr>
        <p:txBody>
          <a:bodyPr/>
          <a:lstStyle/>
          <a:p>
            <a:r>
              <a:rPr kumimoji="1" lang="zh-CN" altLang="en-US" dirty="0">
                <a:solidFill>
                  <a:srgbClr val="FF0000"/>
                </a:solidFill>
                <a:latin typeface="华文新魏" panose="02010800040101010101" pitchFamily="2" charset="-122"/>
                <a:ea typeface="华文新魏" panose="02010800040101010101" pitchFamily="2" charset="-122"/>
              </a:rPr>
              <a:t>课程介绍</a:t>
            </a:r>
            <a:r>
              <a:rPr kumimoji="1" lang="en-US" altLang="zh-CN" dirty="0">
                <a:solidFill>
                  <a:srgbClr val="FF0000"/>
                </a:solidFill>
                <a:latin typeface="华文新魏" panose="02010800040101010101" pitchFamily="2" charset="-122"/>
                <a:ea typeface="华文新魏" panose="02010800040101010101" pitchFamily="2" charset="-122"/>
              </a:rPr>
              <a:t>:</a:t>
            </a:r>
            <a:r>
              <a:rPr kumimoji="1" lang="zh-CN" altLang="en-US" dirty="0">
                <a:solidFill>
                  <a:srgbClr val="FF0000"/>
                </a:solidFill>
                <a:latin typeface="华文新魏" panose="02010800040101010101" pitchFamily="2" charset="-122"/>
                <a:ea typeface="华文新魏" panose="02010800040101010101" pitchFamily="2" charset="-122"/>
              </a:rPr>
              <a:t>红色标记为重点内容</a:t>
            </a:r>
          </a:p>
        </p:txBody>
      </p:sp>
      <p:sp>
        <p:nvSpPr>
          <p:cNvPr id="2" name="文本框 1"/>
          <p:cNvSpPr txBox="1"/>
          <p:nvPr/>
        </p:nvSpPr>
        <p:spPr>
          <a:xfrm>
            <a:off x="2565401" y="2391079"/>
            <a:ext cx="5679384" cy="1815882"/>
          </a:xfrm>
          <a:prstGeom prst="rect">
            <a:avLst/>
          </a:prstGeom>
          <a:noFill/>
        </p:spPr>
        <p:txBody>
          <a:bodyPr wrap="square" rtlCol="0">
            <a:spAutoFit/>
          </a:bodyPr>
          <a:lstStyle/>
          <a:p>
            <a:r>
              <a:rPr lang="en-US" altLang="zh-CN" sz="2800" dirty="0">
                <a:solidFill>
                  <a:srgbClr val="FF0000"/>
                </a:solidFill>
              </a:rPr>
              <a:t>1.Javascript</a:t>
            </a:r>
            <a:r>
              <a:rPr lang="zh-CN" altLang="en-US" sz="2800" dirty="0">
                <a:solidFill>
                  <a:srgbClr val="FF0000"/>
                </a:solidFill>
              </a:rPr>
              <a:t>语言基础，</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2.Dom</a:t>
            </a:r>
            <a:r>
              <a:rPr lang="zh-CN" altLang="en-US" sz="2800" dirty="0">
                <a:solidFill>
                  <a:srgbClr val="FF0000"/>
                </a:solidFill>
              </a:rPr>
              <a:t>编程，</a:t>
            </a:r>
            <a:r>
              <a:rPr lang="en-US" altLang="zh-CN" sz="2800" dirty="0" err="1">
                <a:solidFill>
                  <a:srgbClr val="FF0000"/>
                </a:solidFill>
              </a:rPr>
              <a:t>Bom</a:t>
            </a:r>
            <a:r>
              <a:rPr lang="zh-CN" altLang="en-US" sz="2800" dirty="0">
                <a:solidFill>
                  <a:srgbClr val="FF0000"/>
                </a:solidFill>
              </a:rPr>
              <a:t>编程</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特效</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4.Jquery</a:t>
            </a:r>
            <a:r>
              <a:rPr lang="zh-CN" altLang="en-US" sz="2800" dirty="0">
                <a:solidFill>
                  <a:srgbClr val="FF0000"/>
                </a:solidFill>
              </a:rPr>
              <a:t>编程</a:t>
            </a:r>
            <a:r>
              <a:rPr lang="en-US" altLang="zh-CN" sz="2800" dirty="0">
                <a:solidFill>
                  <a:srgbClr val="FF0000"/>
                </a:solidFill>
              </a:rPr>
              <a:t>---------------4</a:t>
            </a:r>
            <a:r>
              <a:rPr lang="zh-CN" altLang="en-US" sz="2800" dirty="0">
                <a:solidFill>
                  <a:srgbClr val="FF0000"/>
                </a:solidFill>
              </a:rPr>
              <a:t>天</a:t>
            </a:r>
          </a:p>
        </p:txBody>
      </p:sp>
    </p:spTree>
    <p:extLst>
      <p:ext uri="{BB962C8B-B14F-4D97-AF65-F5344CB8AC3E}">
        <p14:creationId xmlns:p14="http://schemas.microsoft.com/office/powerpoint/2010/main" val="171487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变量</a:t>
            </a:r>
          </a:p>
        </p:txBody>
      </p:sp>
      <p:sp>
        <p:nvSpPr>
          <p:cNvPr id="4" name="文本框 3"/>
          <p:cNvSpPr txBox="1"/>
          <p:nvPr/>
        </p:nvSpPr>
        <p:spPr>
          <a:xfrm>
            <a:off x="498474" y="1648178"/>
            <a:ext cx="7680325" cy="2431435"/>
          </a:xfrm>
          <a:prstGeom prst="rect">
            <a:avLst/>
          </a:prstGeom>
          <a:noFill/>
        </p:spPr>
        <p:txBody>
          <a:bodyPr wrap="square" rtlCol="0">
            <a:spAutoFit/>
          </a:bodyPr>
          <a:lstStyle/>
          <a:p>
            <a:r>
              <a:rPr kumimoji="1" lang="zh-CN" altLang="en-US" dirty="0"/>
              <a:t>变量是在计算机中存储数据的一个标识符。 </a:t>
            </a:r>
          </a:p>
          <a:p>
            <a:r>
              <a:rPr kumimoji="1" lang="zh-CN" altLang="en-US" dirty="0"/>
              <a:t>变量可以在声明的时候赋值，也可以稍后赋值。</a:t>
            </a:r>
            <a:endParaRPr kumimoji="1" lang="en-US" altLang="zh-CN" dirty="0"/>
          </a:p>
          <a:p>
            <a:r>
              <a:rPr lang="zh-CN" altLang="en-US" dirty="0"/>
              <a:t>如</a:t>
            </a:r>
            <a:r>
              <a:rPr lang="en-US" altLang="zh-CN" dirty="0"/>
              <a:t>:</a:t>
            </a: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i</a:t>
            </a:r>
            <a:r>
              <a:rPr lang="en-US" altLang="zh-CN" sz="2000" b="1" dirty="0">
                <a:solidFill>
                  <a:srgbClr val="FF0000"/>
                </a:solidFill>
                <a:latin typeface="宋体" panose="02010600030101010101" pitchFamily="2" charset="-122"/>
              </a:rPr>
              <a:t>=10;i=‘test</a:t>
            </a:r>
            <a:r>
              <a:rPr lang="zh-CN" altLang="en-US" sz="2000" b="1" dirty="0">
                <a:solidFill>
                  <a:srgbClr val="FF0000"/>
                </a:solidFill>
                <a:latin typeface="宋体" panose="02010600030101010101" pitchFamily="2" charset="-122"/>
              </a:rPr>
              <a:t>’是合法的，弱类型语言，不太推荐</a:t>
            </a: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m,n,x,y</a:t>
            </a:r>
            <a:r>
              <a:rPr lang="en-US" altLang="zh-CN" sz="2000" b="1" dirty="0">
                <a:solidFill>
                  <a:srgbClr val="FF0000"/>
                </a:solidFill>
                <a:latin typeface="宋体" panose="02010600030101010101" pitchFamily="2" charset="-122"/>
              </a:rPr>
              <a:t>=10;</a:t>
            </a:r>
            <a:r>
              <a:rPr lang="zh-CN" altLang="en-US" sz="2000" b="1" dirty="0">
                <a:solidFill>
                  <a:srgbClr val="FF0000"/>
                </a:solidFill>
                <a:latin typeface="宋体" panose="02010600030101010101" pitchFamily="2" charset="-122"/>
              </a:rPr>
              <a:t>是否合法，一次性声明多个变量</a:t>
            </a:r>
            <a:endParaRPr lang="en-US" altLang="zh-CN" sz="2000" b="1" dirty="0">
              <a:solidFill>
                <a:srgbClr val="FF0000"/>
              </a:solidFill>
              <a:latin typeface="宋体" panose="02010600030101010101" pitchFamily="2" charset="-122"/>
            </a:endParaRP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number;number</a:t>
            </a:r>
            <a:r>
              <a:rPr lang="en-US" altLang="zh-CN" sz="2000" b="1" dirty="0">
                <a:solidFill>
                  <a:srgbClr val="FF0000"/>
                </a:solidFill>
                <a:latin typeface="宋体" panose="02010600030101010101" pitchFamily="2" charset="-122"/>
              </a:rPr>
              <a:t>=100;</a:t>
            </a:r>
            <a:r>
              <a:rPr lang="zh-CN" altLang="en-US" sz="2000" b="1" dirty="0">
                <a:solidFill>
                  <a:srgbClr val="FF0000"/>
                </a:solidFill>
                <a:latin typeface="宋体" panose="02010600030101010101" pitchFamily="2" charset="-122"/>
              </a:rPr>
              <a:t>先声明，后赋值</a:t>
            </a:r>
            <a:endParaRPr lang="en-US" altLang="zh-CN" sz="2000" b="1" dirty="0">
              <a:solidFill>
                <a:srgbClr val="FF0000"/>
              </a:solidFill>
              <a:latin typeface="宋体" panose="02010600030101010101" pitchFamily="2" charset="-122"/>
            </a:endParaRPr>
          </a:p>
          <a:p>
            <a:pPr lvl="1">
              <a:lnSpc>
                <a:spcPct val="100000"/>
              </a:lnSpc>
            </a:pPr>
            <a:r>
              <a:rPr lang="en-US" altLang="zh-CN" sz="2000" b="1" dirty="0">
                <a:solidFill>
                  <a:srgbClr val="FF0000"/>
                </a:solidFill>
                <a:latin typeface="宋体" panose="02010600030101010101" pitchFamily="2" charset="-122"/>
              </a:rPr>
              <a:t> </a:t>
            </a:r>
            <a:endParaRPr lang="zh-CN" altLang="en-US" sz="2000" b="1" dirty="0">
              <a:solidFill>
                <a:srgbClr val="FF0000"/>
              </a:solidFill>
              <a:latin typeface="宋体" panose="02010600030101010101" pitchFamily="2" charset="-122"/>
            </a:endParaRPr>
          </a:p>
          <a:p>
            <a:r>
              <a:rPr lang="en-US" altLang="zh-CN" dirty="0"/>
              <a:t>1.</a:t>
            </a:r>
            <a:r>
              <a:rPr lang="zh-CN" altLang="en-US" dirty="0"/>
              <a:t>交换两个数值类型变量的值</a:t>
            </a:r>
            <a:endParaRPr lang="en-US" altLang="zh-CN" dirty="0"/>
          </a:p>
        </p:txBody>
      </p:sp>
      <p:pic>
        <p:nvPicPr>
          <p:cNvPr id="7" name="图片 6"/>
          <p:cNvPicPr>
            <a:picLocks noChangeAspect="1"/>
          </p:cNvPicPr>
          <p:nvPr/>
        </p:nvPicPr>
        <p:blipFill>
          <a:blip r:embed="rId2"/>
          <a:stretch>
            <a:fillRect/>
          </a:stretch>
        </p:blipFill>
        <p:spPr>
          <a:xfrm>
            <a:off x="1479800" y="4541905"/>
            <a:ext cx="4000000" cy="1076190"/>
          </a:xfrm>
          <a:prstGeom prst="rect">
            <a:avLst/>
          </a:prstGeom>
        </p:spPr>
      </p:pic>
    </p:spTree>
    <p:extLst>
      <p:ext uri="{BB962C8B-B14F-4D97-AF65-F5344CB8AC3E}">
        <p14:creationId xmlns:p14="http://schemas.microsoft.com/office/powerpoint/2010/main" val="229743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0" y="623888"/>
            <a:ext cx="8128000" cy="827087"/>
          </a:xfrm>
        </p:spPr>
        <p:txBody>
          <a:bodyPr anchor="b"/>
          <a:lstStyle/>
          <a:p>
            <a:r>
              <a:rPr lang="en-US" altLang="zh-CN">
                <a:solidFill>
                  <a:srgbClr val="FF0000"/>
                </a:solidFill>
                <a:latin typeface="微软雅黑" panose="020B0503020204020204" pitchFamily="34" charset="-122"/>
                <a:ea typeface="微软雅黑" panose="020B0503020204020204" pitchFamily="34" charset="-122"/>
              </a:rPr>
              <a:t>JavaScript</a:t>
            </a:r>
            <a:r>
              <a:rPr lang="zh-CN" altLang="en-US">
                <a:solidFill>
                  <a:srgbClr val="FF0000"/>
                </a:solidFill>
                <a:latin typeface="微软雅黑" panose="020B0503020204020204" pitchFamily="34" charset="-122"/>
                <a:ea typeface="微软雅黑" panose="020B0503020204020204" pitchFamily="34" charset="-122"/>
              </a:rPr>
              <a:t>变量 声明</a:t>
            </a:r>
          </a:p>
        </p:txBody>
      </p:sp>
      <p:sp>
        <p:nvSpPr>
          <p:cNvPr id="77827" name="Rectangle 3"/>
          <p:cNvSpPr>
            <a:spLocks noGrp="1" noChangeArrowheads="1"/>
          </p:cNvSpPr>
          <p:nvPr>
            <p:ph idx="4294967295"/>
          </p:nvPr>
        </p:nvSpPr>
        <p:spPr>
          <a:xfrm>
            <a:off x="0" y="1450975"/>
            <a:ext cx="8128000" cy="4675188"/>
          </a:xfrm>
        </p:spPr>
        <p:txBody>
          <a:bodyPr/>
          <a:lstStyle/>
          <a:p>
            <a:pPr>
              <a:lnSpc>
                <a:spcPct val="100000"/>
              </a:lnSpc>
              <a:buFontTx/>
              <a:buNone/>
            </a:pPr>
            <a:r>
              <a:rPr lang="zh-CN" altLang="en-US" sz="2000" b="1" dirty="0">
                <a:solidFill>
                  <a:srgbClr val="FF0000"/>
                </a:solidFill>
                <a:latin typeface="宋体" panose="02010600030101010101" pitchFamily="2" charset="-122"/>
                <a:ea typeface="宋体" panose="02010600030101010101" pitchFamily="2" charset="-122"/>
              </a:rPr>
              <a:t>变量命名规则</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以字母、下划线或</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开头，中间可以包括字母、数字、下划线或</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，区分大小写。（变量命名中多了一个</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a:t>
            </a:r>
            <a:endParaRPr lang="en-US" altLang="zh-CN" sz="2000" b="1" dirty="0">
              <a:solidFill>
                <a:srgbClr val="000000"/>
              </a:solidFill>
              <a:latin typeface="宋体" panose="02010600030101010101" pitchFamily="2" charset="-122"/>
              <a:ea typeface="宋体" panose="02010600030101010101" pitchFamily="2" charset="-122"/>
            </a:endParaRPr>
          </a:p>
          <a:p>
            <a:r>
              <a:rPr kumimoji="1" lang="zh-CN" altLang="en-US" b="1" dirty="0">
                <a:solidFill>
                  <a:schemeClr val="tx1"/>
                </a:solidFill>
              </a:rPr>
              <a:t>变量命名规范</a:t>
            </a:r>
            <a:r>
              <a:rPr kumimoji="1" lang="zh-CN" altLang="zh-CN" b="1" dirty="0">
                <a:solidFill>
                  <a:schemeClr val="tx1"/>
                </a:solidFill>
              </a:rPr>
              <a:t>(</a:t>
            </a:r>
            <a:r>
              <a:rPr kumimoji="1" lang="zh-CN" altLang="en-US" b="1" dirty="0">
                <a:solidFill>
                  <a:schemeClr val="tx1"/>
                </a:solidFill>
              </a:rPr>
              <a:t>建议遵守</a:t>
            </a:r>
            <a:r>
              <a:rPr kumimoji="1" lang="en-US" altLang="zh-CN" b="1" dirty="0">
                <a:solidFill>
                  <a:schemeClr val="tx1"/>
                </a:solidFill>
              </a:rPr>
              <a:t>)</a:t>
            </a:r>
          </a:p>
          <a:p>
            <a:pPr lvl="1"/>
            <a:r>
              <a:rPr kumimoji="1" lang="zh-CN" altLang="en-US" b="1" dirty="0">
                <a:solidFill>
                  <a:schemeClr val="tx1"/>
                </a:solidFill>
              </a:rPr>
              <a:t>变量的名称要有意义</a:t>
            </a:r>
            <a:endParaRPr kumimoji="1" lang="en-US" altLang="zh-CN" b="1" dirty="0">
              <a:solidFill>
                <a:schemeClr val="tx1"/>
              </a:solidFill>
            </a:endParaRPr>
          </a:p>
          <a:p>
            <a:pPr lvl="1"/>
            <a:r>
              <a:rPr kumimoji="1" lang="zh-CN" altLang="en-US" b="1" dirty="0">
                <a:solidFill>
                  <a:schemeClr val="tx1"/>
                </a:solidFill>
              </a:rPr>
              <a:t>变量的命名遵守驼峰命名法，首字母小写</a:t>
            </a:r>
            <a:r>
              <a:rPr kumimoji="1" lang="zh-CN" altLang="zh-CN" b="1" dirty="0">
                <a:solidFill>
                  <a:schemeClr val="tx1"/>
                </a:solidFill>
              </a:rPr>
              <a:t>,</a:t>
            </a:r>
            <a:r>
              <a:rPr kumimoji="1" lang="zh-CN" altLang="en-US" b="1" dirty="0">
                <a:solidFill>
                  <a:schemeClr val="tx1"/>
                </a:solidFill>
              </a:rPr>
              <a:t>第二个单词的首字母大写</a:t>
            </a:r>
            <a:endParaRPr kumimoji="1" lang="en-US" altLang="zh-CN" b="1" dirty="0">
              <a:solidFill>
                <a:schemeClr val="tx1"/>
              </a:solidFill>
            </a:endParaRPr>
          </a:p>
          <a:p>
            <a:pPr lvl="2"/>
            <a:r>
              <a:rPr kumimoji="1" lang="zh-CN" altLang="en-US" b="1" dirty="0">
                <a:solidFill>
                  <a:schemeClr val="tx1"/>
                </a:solidFill>
              </a:rPr>
              <a:t>例如：</a:t>
            </a:r>
            <a:r>
              <a:rPr kumimoji="1" lang="en-US" altLang="zh-CN" b="1" dirty="0" err="1">
                <a:solidFill>
                  <a:schemeClr val="tx1"/>
                </a:solidFill>
              </a:rPr>
              <a:t>userName</a:t>
            </a:r>
            <a:endParaRPr lang="zh-CN" altLang="en-US" sz="2000" b="1" dirty="0">
              <a:solidFill>
                <a:schemeClr val="tx1"/>
              </a:solidFill>
              <a:latin typeface="宋体" panose="02010600030101010101" pitchFamily="2" charset="-122"/>
              <a:ea typeface="宋体" panose="02010600030101010101" pitchFamily="2" charset="-122"/>
            </a:endParaRPr>
          </a:p>
          <a:p>
            <a:pPr lvl="1">
              <a:lnSpc>
                <a:spcPct val="100000"/>
              </a:lnSpc>
            </a:pPr>
            <a:r>
              <a:rPr lang="en-US" altLang="zh-CN" sz="2000" b="1" dirty="0">
                <a:solidFill>
                  <a:srgbClr val="FF0000"/>
                </a:solidFill>
                <a:latin typeface="宋体" panose="02010600030101010101" pitchFamily="2" charset="-122"/>
                <a:ea typeface="宋体" panose="02010600030101010101" pitchFamily="2" charset="-122"/>
              </a:rPr>
              <a:t>JavaScript</a:t>
            </a:r>
            <a:r>
              <a:rPr lang="zh-CN" altLang="en-US" sz="2000" b="1" dirty="0">
                <a:solidFill>
                  <a:srgbClr val="FF0000"/>
                </a:solidFill>
                <a:latin typeface="宋体" panose="02010600030101010101" pitchFamily="2" charset="-122"/>
                <a:ea typeface="宋体" panose="02010600030101010101" pitchFamily="2" charset="-122"/>
              </a:rPr>
              <a:t>中即可以使用双引号声明字符串，也可以使用单引号声明字符串。</a:t>
            </a:r>
            <a:r>
              <a:rPr lang="zh-CN" altLang="en-US" sz="2000" b="1" dirty="0">
                <a:solidFill>
                  <a:srgbClr val="000000"/>
                </a:solidFill>
                <a:latin typeface="宋体" panose="02010600030101010101" pitchFamily="2" charset="-122"/>
                <a:ea typeface="宋体" panose="02010600030101010101" pitchFamily="2" charset="-122"/>
              </a:rPr>
              <a:t>主要是为了方便和</a:t>
            </a:r>
            <a:r>
              <a:rPr lang="en-US" altLang="zh-CN" sz="2000" b="1" dirty="0">
                <a:solidFill>
                  <a:srgbClr val="000000"/>
                </a:solidFill>
                <a:latin typeface="宋体" panose="02010600030101010101" pitchFamily="2" charset="-122"/>
                <a:ea typeface="宋体" panose="02010600030101010101" pitchFamily="2" charset="-122"/>
              </a:rPr>
              <a:t>html</a:t>
            </a:r>
            <a:r>
              <a:rPr lang="zh-CN" altLang="en-US" sz="2000" b="1" dirty="0">
                <a:solidFill>
                  <a:srgbClr val="000000"/>
                </a:solidFill>
                <a:latin typeface="宋体" panose="02010600030101010101" pitchFamily="2" charset="-122"/>
                <a:ea typeface="宋体" panose="02010600030101010101" pitchFamily="2" charset="-122"/>
              </a:rPr>
              <a:t>集成，避免转义符的麻烦。</a:t>
            </a:r>
          </a:p>
        </p:txBody>
      </p:sp>
    </p:spTree>
    <p:extLst>
      <p:ext uri="{BB962C8B-B14F-4D97-AF65-F5344CB8AC3E}">
        <p14:creationId xmlns:p14="http://schemas.microsoft.com/office/powerpoint/2010/main" val="57572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err="1"/>
              <a:t>Js</a:t>
            </a:r>
            <a:r>
              <a:rPr kumimoji="1" lang="zh-CN" altLang="en-US" dirty="0"/>
              <a:t>中的注释</a:t>
            </a:r>
          </a:p>
        </p:txBody>
      </p:sp>
      <p:sp>
        <p:nvSpPr>
          <p:cNvPr id="4" name="文本框 3"/>
          <p:cNvSpPr txBox="1"/>
          <p:nvPr/>
        </p:nvSpPr>
        <p:spPr>
          <a:xfrm>
            <a:off x="498474" y="1648178"/>
            <a:ext cx="8352015" cy="3139321"/>
          </a:xfrm>
          <a:prstGeom prst="rect">
            <a:avLst/>
          </a:prstGeom>
          <a:noFill/>
        </p:spPr>
        <p:txBody>
          <a:bodyPr wrap="square" rtlCol="0">
            <a:spAutoFit/>
          </a:bodyPr>
          <a:lstStyle/>
          <a:p>
            <a:r>
              <a:rPr kumimoji="1" lang="zh-CN" altLang="en-US" dirty="0"/>
              <a:t>单行注释</a:t>
            </a:r>
            <a:endParaRPr kumimoji="1" lang="en-US" altLang="zh-CN" dirty="0"/>
          </a:p>
          <a:p>
            <a:pPr lvl="1"/>
            <a:r>
              <a:rPr kumimoji="1" lang="zh-CN" altLang="en-US" dirty="0"/>
              <a:t>  </a:t>
            </a:r>
            <a:r>
              <a:rPr kumimoji="1" lang="en-US" altLang="en-US" dirty="0"/>
              <a:t>/</a:t>
            </a:r>
            <a:r>
              <a:rPr kumimoji="1" lang="en-US" altLang="zh-CN" dirty="0"/>
              <a:t>/</a:t>
            </a:r>
            <a:r>
              <a:rPr kumimoji="1" lang="zh-CN" altLang="en-US" dirty="0"/>
              <a:t>单行注释</a:t>
            </a:r>
            <a:endParaRPr kumimoji="1" lang="en-US" altLang="zh-CN" dirty="0"/>
          </a:p>
          <a:p>
            <a:r>
              <a:rPr kumimoji="1" lang="zh-CN" altLang="en-US" dirty="0"/>
              <a:t>多行注释</a:t>
            </a:r>
            <a:endParaRPr kumimoji="1" lang="en-US" altLang="zh-CN" dirty="0"/>
          </a:p>
          <a:p>
            <a:pPr lvl="1"/>
            <a:r>
              <a:rPr kumimoji="1" lang="zh-CN" altLang="zh-CN" dirty="0"/>
              <a:t> </a:t>
            </a:r>
            <a:r>
              <a:rPr kumimoji="1" lang="zh-CN" altLang="en-US" dirty="0"/>
              <a:t> </a:t>
            </a:r>
            <a:r>
              <a:rPr kumimoji="1" lang="en-US" altLang="zh-CN" dirty="0"/>
              <a:t>/</a:t>
            </a:r>
            <a:r>
              <a:rPr kumimoji="1" lang="zh-CN" altLang="en-US" dirty="0"/>
              <a:t>* 多行注释 *</a:t>
            </a:r>
            <a:r>
              <a:rPr kumimoji="1" lang="en-US" altLang="zh-CN" dirty="0"/>
              <a:t>/</a:t>
            </a:r>
          </a:p>
          <a:p>
            <a:r>
              <a:rPr kumimoji="1" lang="zh-CN" altLang="en-US" dirty="0"/>
              <a:t>注释的应用 </a:t>
            </a:r>
          </a:p>
          <a:p>
            <a:pPr lvl="1"/>
            <a:r>
              <a:rPr kumimoji="1" lang="zh-CN" altLang="en-US" dirty="0"/>
              <a:t>注释一般用于解释某些复杂代码的逻辑，方便与后期的维护和开发 </a:t>
            </a:r>
          </a:p>
          <a:p>
            <a:pPr lvl="1"/>
            <a:r>
              <a:rPr kumimoji="1" lang="zh-CN" altLang="en-US" dirty="0"/>
              <a:t>注释一般用于对整个模块进行分割划分，方便于代码查找代码和维护 </a:t>
            </a:r>
          </a:p>
          <a:p>
            <a:pPr lvl="1"/>
            <a:r>
              <a:rPr kumimoji="1" lang="zh-CN" altLang="en-US" dirty="0"/>
              <a:t>注释一般用于：模块、函数、复杂逻辑注解、文件注解、维护记录等 </a:t>
            </a:r>
            <a:endParaRPr kumimoji="1" lang="en-US" altLang="zh-CN" dirty="0"/>
          </a:p>
          <a:p>
            <a:r>
              <a:rPr lang="zh-CN" altLang="en-US" dirty="0"/>
              <a:t>区分</a:t>
            </a:r>
            <a:r>
              <a:rPr lang="en-US" altLang="zh-CN" dirty="0"/>
              <a:t>:</a:t>
            </a:r>
          </a:p>
          <a:p>
            <a:r>
              <a:rPr lang="en-US" altLang="zh-CN" dirty="0"/>
              <a:t>html</a:t>
            </a:r>
            <a:r>
              <a:rPr lang="zh-CN" altLang="en-US" dirty="0"/>
              <a:t>中的注释</a:t>
            </a:r>
            <a:r>
              <a:rPr lang="en-US" altLang="zh-CN" dirty="0"/>
              <a:t>: &lt;!—</a:t>
            </a:r>
            <a:r>
              <a:rPr lang="zh-CN" altLang="en-US" dirty="0"/>
              <a:t>注释内容</a:t>
            </a:r>
            <a:r>
              <a:rPr lang="en-US" altLang="zh-CN" dirty="0"/>
              <a:t>--&gt;</a:t>
            </a:r>
          </a:p>
          <a:p>
            <a:r>
              <a:rPr lang="en-US" altLang="zh-CN" dirty="0" err="1"/>
              <a:t>css</a:t>
            </a:r>
            <a:r>
              <a:rPr lang="zh-CN" altLang="en-US" dirty="0"/>
              <a:t>中的注释</a:t>
            </a:r>
            <a:r>
              <a:rPr lang="en-US" altLang="zh-CN" dirty="0"/>
              <a:t>:/*</a:t>
            </a:r>
            <a:r>
              <a:rPr lang="zh-CN" altLang="en-US" dirty="0"/>
              <a:t>注释内容</a:t>
            </a:r>
            <a:r>
              <a:rPr lang="en-US" altLang="zh-CN" dirty="0"/>
              <a:t>*/</a:t>
            </a:r>
          </a:p>
        </p:txBody>
      </p:sp>
    </p:spTree>
    <p:extLst>
      <p:ext uri="{BB962C8B-B14F-4D97-AF65-F5344CB8AC3E}">
        <p14:creationId xmlns:p14="http://schemas.microsoft.com/office/powerpoint/2010/main" val="4170571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0" y="623888"/>
            <a:ext cx="8128000" cy="827087"/>
          </a:xfrm>
        </p:spPr>
        <p:txBody>
          <a:bodyPr/>
          <a:lstStyle/>
          <a:p>
            <a:r>
              <a:rPr lang="en-US" altLang="zh-CN">
                <a:solidFill>
                  <a:srgbClr val="FF0000"/>
                </a:solidFill>
              </a:rPr>
              <a:t>JavaScript</a:t>
            </a:r>
            <a:r>
              <a:rPr lang="zh-CN" altLang="en-US">
                <a:solidFill>
                  <a:srgbClr val="FF0000"/>
                </a:solidFill>
              </a:rPr>
              <a:t>数据类型</a:t>
            </a:r>
          </a:p>
        </p:txBody>
      </p:sp>
      <p:sp>
        <p:nvSpPr>
          <p:cNvPr id="79875" name="Rectangle 3"/>
          <p:cNvSpPr>
            <a:spLocks noGrp="1" noChangeArrowheads="1"/>
          </p:cNvSpPr>
          <p:nvPr>
            <p:ph idx="4294967295"/>
          </p:nvPr>
        </p:nvSpPr>
        <p:spPr>
          <a:xfrm>
            <a:off x="0" y="1450975"/>
            <a:ext cx="8128000" cy="4675188"/>
          </a:xfrm>
        </p:spPr>
        <p:txBody>
          <a:bodyPr>
            <a:normAutofit fontScale="85000" lnSpcReduction="10000"/>
          </a:bodyPr>
          <a:lstStyle/>
          <a:p>
            <a:pPr>
              <a:lnSpc>
                <a:spcPct val="95000"/>
              </a:lnSpc>
              <a:spcBef>
                <a:spcPct val="50000"/>
              </a:spcBef>
              <a:buFontTx/>
              <a:buNone/>
            </a:pPr>
            <a:r>
              <a:rPr lang="en-US" altLang="zh-CN" sz="2000" b="1" dirty="0">
                <a:solidFill>
                  <a:srgbClr val="000000"/>
                </a:solidFill>
                <a:latin typeface="宋体" panose="02010600030101010101" pitchFamily="2" charset="-122"/>
                <a:ea typeface="宋体" panose="02010600030101010101" pitchFamily="2" charset="-122"/>
              </a:rPr>
              <a:t>Boolean</a:t>
            </a:r>
            <a:r>
              <a:rPr lang="zh-CN" altLang="en-US" sz="2000" b="1" dirty="0">
                <a:solidFill>
                  <a:srgbClr val="000000"/>
                </a:solidFill>
                <a:latin typeface="宋体" panose="02010600030101010101" pitchFamily="2" charset="-122"/>
                <a:ea typeface="宋体" panose="02010600030101010101" pitchFamily="2" charset="-122"/>
              </a:rPr>
              <a:t>（布尔）</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Number</a:t>
            </a:r>
            <a:r>
              <a:rPr lang="zh-CN" altLang="en-US" sz="2000" b="1" dirty="0">
                <a:solidFill>
                  <a:srgbClr val="000000"/>
                </a:solidFill>
                <a:latin typeface="宋体" panose="02010600030101010101" pitchFamily="2" charset="-122"/>
                <a:ea typeface="宋体" panose="02010600030101010101" pitchFamily="2" charset="-122"/>
              </a:rPr>
              <a:t>（数字）</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String</a:t>
            </a:r>
            <a:r>
              <a:rPr lang="zh-CN" altLang="en-US" sz="2000" b="1" dirty="0">
                <a:solidFill>
                  <a:srgbClr val="000000"/>
                </a:solidFill>
                <a:latin typeface="宋体" panose="02010600030101010101" pitchFamily="2" charset="-122"/>
                <a:ea typeface="宋体" panose="02010600030101010101" pitchFamily="2" charset="-122"/>
              </a:rPr>
              <a:t>（字符串）</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Undefined</a:t>
            </a:r>
            <a:r>
              <a:rPr lang="zh-CN" altLang="en-US" sz="2000" b="1" dirty="0">
                <a:solidFill>
                  <a:srgbClr val="000000"/>
                </a:solidFill>
                <a:latin typeface="宋体" panose="02010600030101010101" pitchFamily="2" charset="-122"/>
                <a:ea typeface="宋体" panose="02010600030101010101" pitchFamily="2" charset="-122"/>
              </a:rPr>
              <a:t>（未定义）</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Null</a:t>
            </a:r>
            <a:r>
              <a:rPr lang="zh-CN" altLang="en-US" sz="2000" b="1" dirty="0">
                <a:solidFill>
                  <a:srgbClr val="000000"/>
                </a:solidFill>
                <a:latin typeface="宋体" panose="02010600030101010101" pitchFamily="2" charset="-122"/>
                <a:ea typeface="宋体" panose="02010600030101010101" pitchFamily="2" charset="-122"/>
              </a:rPr>
              <a:t>（空对象）</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Object</a:t>
            </a:r>
            <a:r>
              <a:rPr lang="zh-CN" altLang="en-US" sz="2000" b="1" dirty="0">
                <a:solidFill>
                  <a:srgbClr val="000000"/>
                </a:solidFill>
                <a:latin typeface="宋体" panose="02010600030101010101" pitchFamily="2" charset="-122"/>
                <a:ea typeface="宋体" panose="02010600030101010101" pitchFamily="2" charset="-122"/>
              </a:rPr>
              <a:t>（对象类型）</a:t>
            </a:r>
            <a:endParaRPr lang="en-US" altLang="zh-CN" sz="2000" dirty="0">
              <a:solidFill>
                <a:srgbClr val="000000"/>
              </a:solidFill>
              <a:latin typeface="宋体" panose="02010600030101010101" pitchFamily="2" charset="-122"/>
              <a:ea typeface="宋体" panose="02010600030101010101" pitchFamily="2" charset="-122"/>
            </a:endParaRPr>
          </a:p>
          <a:p>
            <a:pPr>
              <a:lnSpc>
                <a:spcPct val="95000"/>
              </a:lnSpc>
              <a:spcBef>
                <a:spcPct val="50000"/>
              </a:spcBef>
              <a:buFontTx/>
              <a:buNone/>
            </a:pPr>
            <a:r>
              <a:rPr lang="zh-CN" altLang="en-US" sz="2000" dirty="0">
                <a:solidFill>
                  <a:srgbClr val="000000"/>
                </a:solidFill>
              </a:rPr>
              <a:t>复杂</a:t>
            </a:r>
            <a:r>
              <a:rPr lang="en-US" altLang="zh-CN" sz="2000" dirty="0">
                <a:solidFill>
                  <a:srgbClr val="000000"/>
                </a:solidFill>
              </a:rPr>
              <a:t>(</a:t>
            </a:r>
            <a:r>
              <a:rPr lang="zh-CN" altLang="en-US" sz="2000" dirty="0">
                <a:solidFill>
                  <a:srgbClr val="000000"/>
                </a:solidFill>
              </a:rPr>
              <a:t>引用</a:t>
            </a:r>
            <a:r>
              <a:rPr lang="en-US" altLang="zh-CN" sz="2000" dirty="0">
                <a:solidFill>
                  <a:srgbClr val="000000"/>
                </a:solidFill>
              </a:rPr>
              <a:t>)</a:t>
            </a:r>
            <a:r>
              <a:rPr lang="zh-CN" altLang="en-US" sz="2000" dirty="0">
                <a:solidFill>
                  <a:srgbClr val="000000"/>
                </a:solidFill>
              </a:rPr>
              <a:t>类型：对象、数组、函数。 </a:t>
            </a:r>
          </a:p>
          <a:p>
            <a:pPr>
              <a:lnSpc>
                <a:spcPct val="95000"/>
              </a:lnSpc>
              <a:spcBef>
                <a:spcPct val="50000"/>
              </a:spcBef>
              <a:buFontTx/>
              <a:buNone/>
            </a:pPr>
            <a:r>
              <a:rPr lang="zh-CN" altLang="en-US" sz="2000" dirty="0">
                <a:solidFill>
                  <a:srgbClr val="000000"/>
                </a:solidFill>
              </a:rPr>
              <a:t>原始数据类型：</a:t>
            </a:r>
            <a:endParaRPr lang="en-US" altLang="zh-CN" sz="2000" dirty="0">
              <a:solidFill>
                <a:srgbClr val="000000"/>
              </a:solidFill>
            </a:endParaRPr>
          </a:p>
          <a:p>
            <a:pPr>
              <a:lnSpc>
                <a:spcPct val="95000"/>
              </a:lnSpc>
              <a:spcBef>
                <a:spcPct val="50000"/>
              </a:spcBef>
              <a:buFontTx/>
              <a:buNone/>
            </a:pPr>
            <a:r>
              <a:rPr lang="zh-CN" altLang="en-US" sz="2000" dirty="0">
                <a:solidFill>
                  <a:srgbClr val="000000"/>
                </a:solidFill>
              </a:rPr>
              <a:t>数值、布尔值 、</a:t>
            </a:r>
            <a:r>
              <a:rPr lang="en-US" altLang="zh-CN" sz="2000" dirty="0">
                <a:solidFill>
                  <a:srgbClr val="000000"/>
                </a:solidFill>
              </a:rPr>
              <a:t>null </a:t>
            </a:r>
            <a:r>
              <a:rPr lang="zh-CN" altLang="en-US" sz="2000" dirty="0">
                <a:solidFill>
                  <a:srgbClr val="000000"/>
                </a:solidFill>
              </a:rPr>
              <a:t> 、字符串、</a:t>
            </a:r>
            <a:r>
              <a:rPr lang="en-US" altLang="zh-CN" sz="2000" dirty="0">
                <a:solidFill>
                  <a:srgbClr val="000000"/>
                </a:solidFill>
              </a:rPr>
              <a:t>undefined</a:t>
            </a: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值类型的变量不能动态添加成员。</a:t>
            </a:r>
            <a:r>
              <a:rPr lang="en-US" altLang="zh-CN" sz="2000" dirty="0">
                <a:solidFill>
                  <a:srgbClr val="CC0000"/>
                </a:solidFill>
                <a:latin typeface="宋体" panose="02010600030101010101" pitchFamily="2" charset="-122"/>
                <a:ea typeface="宋体" panose="02010600030101010101" pitchFamily="2" charset="-122"/>
              </a:rPr>
              <a:t>(</a:t>
            </a:r>
            <a:r>
              <a:rPr lang="zh-CN" altLang="en-US" sz="2000" dirty="0">
                <a:solidFill>
                  <a:srgbClr val="CC0000"/>
                </a:solidFill>
                <a:latin typeface="宋体" panose="02010600030101010101" pitchFamily="2" charset="-122"/>
                <a:ea typeface="宋体" panose="02010600030101010101" pitchFamily="2" charset="-122"/>
              </a:rPr>
              <a:t>理论</a:t>
            </a:r>
            <a:r>
              <a:rPr lang="en-US" altLang="zh-CN" sz="2000" dirty="0">
                <a:solidFill>
                  <a:srgbClr val="CC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引用类型的对象可以动态添加成员。</a:t>
            </a:r>
            <a:endParaRPr lang="en-US" altLang="zh-CN" sz="2000" dirty="0">
              <a:solidFill>
                <a:srgbClr val="CC0000"/>
              </a:solidFill>
              <a:latin typeface="宋体" panose="02010600030101010101" pitchFamily="2" charset="-122"/>
              <a:ea typeface="宋体" panose="02010600030101010101" pitchFamily="2" charset="-122"/>
            </a:endParaRP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变量是不是对象就看后面有没有</a:t>
            </a:r>
            <a:r>
              <a:rPr lang="en-US" altLang="zh-CN" sz="2000" dirty="0">
                <a:solidFill>
                  <a:srgbClr val="CC0000"/>
                </a:solidFill>
                <a:latin typeface="宋体" panose="02010600030101010101" pitchFamily="2" charset="-122"/>
                <a:ea typeface="宋体" panose="02010600030101010101" pitchFamily="2" charset="-122"/>
              </a:rPr>
              <a:t>new</a:t>
            </a:r>
            <a:r>
              <a:rPr lang="zh-CN" altLang="en-US" sz="2000" dirty="0">
                <a:solidFill>
                  <a:srgbClr val="CC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en-US" altLang="zh-CN" sz="2000" dirty="0">
                <a:solidFill>
                  <a:srgbClr val="000000"/>
                </a:solidFill>
                <a:latin typeface="宋体" panose="02010600030101010101" pitchFamily="2" charset="-122"/>
                <a:ea typeface="宋体" panose="02010600030101010101" pitchFamily="2" charset="-122"/>
              </a:rPr>
              <a:t>undefined</a:t>
            </a:r>
            <a:r>
              <a:rPr lang="zh-CN" altLang="en-US" sz="2000" dirty="0">
                <a:solidFill>
                  <a:srgbClr val="000000"/>
                </a:solidFill>
                <a:latin typeface="宋体" panose="02010600030101010101" pitchFamily="2" charset="-122"/>
                <a:ea typeface="宋体" panose="02010600030101010101" pitchFamily="2" charset="-122"/>
              </a:rPr>
              <a:t>与其他值计算得到的结果不是我们想要的。</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一个变量声明了，没有初值那么结果就是</a:t>
            </a:r>
            <a:r>
              <a:rPr lang="en-US" altLang="zh-CN" sz="2000" dirty="0">
                <a:solidFill>
                  <a:srgbClr val="000000"/>
                </a:solidFill>
                <a:latin typeface="宋体" panose="02010600030101010101" pitchFamily="2" charset="-122"/>
                <a:ea typeface="宋体" panose="02010600030101010101" pitchFamily="2" charset="-122"/>
              </a:rPr>
              <a:t>undefined.</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属于未知状态</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一个变量赋值为</a:t>
            </a:r>
            <a:r>
              <a:rPr lang="en-US" altLang="zh-CN" sz="2000" dirty="0">
                <a:solidFill>
                  <a:srgbClr val="000000"/>
                </a:solidFill>
                <a:latin typeface="宋体" panose="02010600030101010101" pitchFamily="2" charset="-122"/>
                <a:ea typeface="宋体" panose="02010600030101010101" pitchFamily="2" charset="-122"/>
              </a:rPr>
              <a:t>null</a:t>
            </a:r>
            <a:r>
              <a:rPr lang="zh-CN" altLang="en-US" sz="2000" dirty="0">
                <a:solidFill>
                  <a:srgbClr val="000000"/>
                </a:solidFill>
                <a:latin typeface="宋体" panose="02010600030101010101" pitchFamily="2" charset="-122"/>
                <a:ea typeface="宋体" panose="02010600030101010101" pitchFamily="2" charset="-122"/>
              </a:rPr>
              <a:t>。表示的是尚未存在的对象</a:t>
            </a:r>
            <a:r>
              <a:rPr lang="en-US" altLang="zh-CN" sz="2000" dirty="0">
                <a:solidFill>
                  <a:srgbClr val="00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en-US" altLang="zh-CN" sz="2000" dirty="0" err="1">
                <a:solidFill>
                  <a:srgbClr val="000000"/>
                </a:solidFill>
                <a:latin typeface="宋体" panose="02010600030101010101" pitchFamily="2" charset="-122"/>
                <a:ea typeface="宋体" panose="02010600030101010101" pitchFamily="2" charset="-122"/>
              </a:rPr>
              <a:t>typeof</a:t>
            </a:r>
            <a:r>
              <a:rPr lang="zh-CN" altLang="en-US" sz="2000" dirty="0">
                <a:solidFill>
                  <a:srgbClr val="000000"/>
                </a:solidFill>
                <a:latin typeface="宋体" panose="02010600030101010101" pitchFamily="2" charset="-122"/>
                <a:ea typeface="宋体" panose="02010600030101010101" pitchFamily="2" charset="-122"/>
              </a:rPr>
              <a:t>可以做什么</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判断对象的类型</a:t>
            </a:r>
          </a:p>
          <a:p>
            <a:pPr>
              <a:lnSpc>
                <a:spcPct val="95000"/>
              </a:lnSpc>
              <a:buFontTx/>
              <a:buNone/>
            </a:pPr>
            <a:r>
              <a:rPr lang="en-US" altLang="zh-CN" sz="2000" dirty="0" err="1">
                <a:solidFill>
                  <a:srgbClr val="000000"/>
                </a:solidFill>
                <a:latin typeface="宋体" panose="02010600030101010101" pitchFamily="2" charset="-122"/>
                <a:ea typeface="宋体" panose="02010600030101010101" pitchFamily="2" charset="-122"/>
              </a:rPr>
              <a:t>Instanceof</a:t>
            </a:r>
            <a:r>
              <a:rPr lang="zh-CN" altLang="en-US" sz="2000" dirty="0">
                <a:solidFill>
                  <a:srgbClr val="000000"/>
                </a:solidFill>
                <a:latin typeface="宋体" panose="02010600030101010101" pitchFamily="2" charset="-122"/>
                <a:ea typeface="宋体" panose="02010600030101010101" pitchFamily="2" charset="-122"/>
              </a:rPr>
              <a:t>可以做什么</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61" y="1707235"/>
            <a:ext cx="22383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6152183" y="3421735"/>
            <a:ext cx="2323809" cy="2771429"/>
          </a:xfrm>
          <a:prstGeom prst="rect">
            <a:avLst/>
          </a:prstGeom>
        </p:spPr>
      </p:pic>
    </p:spTree>
    <p:extLst>
      <p:ext uri="{BB962C8B-B14F-4D97-AF65-F5344CB8AC3E}">
        <p14:creationId xmlns:p14="http://schemas.microsoft.com/office/powerpoint/2010/main" val="127023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如何判断一个变量是否可用</a:t>
            </a:r>
          </a:p>
        </p:txBody>
      </p:sp>
      <p:sp>
        <p:nvSpPr>
          <p:cNvPr id="3" name="内容占位符 2"/>
          <p:cNvSpPr>
            <a:spLocks noGrp="1"/>
          </p:cNvSpPr>
          <p:nvPr>
            <p:ph idx="4294967295"/>
          </p:nvPr>
        </p:nvSpPr>
        <p:spPr>
          <a:xfrm>
            <a:off x="0" y="1450975"/>
            <a:ext cx="8128000" cy="812800"/>
          </a:xfrm>
        </p:spPr>
        <p:txBody>
          <a:bodyPr/>
          <a:lstStyle/>
          <a:p>
            <a:pPr marL="0" indent="0">
              <a:buNone/>
            </a:pPr>
            <a:r>
              <a:rPr lang="zh-CN" altLang="en-US" dirty="0"/>
              <a:t>变量有具体的值才有使用的价值</a:t>
            </a:r>
            <a:r>
              <a:rPr lang="en-US" altLang="zh-CN" dirty="0"/>
              <a:t>,</a:t>
            </a:r>
          </a:p>
          <a:p>
            <a:pPr marL="0" indent="0">
              <a:buNone/>
            </a:pPr>
            <a:r>
              <a:rPr lang="zh-CN" altLang="en-US" dirty="0"/>
              <a:t>如果一个变量的值是</a:t>
            </a:r>
            <a:r>
              <a:rPr lang="en-US" altLang="zh-CN" dirty="0"/>
              <a:t>undefined</a:t>
            </a:r>
            <a:r>
              <a:rPr lang="zh-CN" altLang="en-US" dirty="0"/>
              <a:t>或者为</a:t>
            </a:r>
            <a:r>
              <a:rPr lang="en-US" altLang="zh-CN" dirty="0"/>
              <a:t>null</a:t>
            </a:r>
            <a:r>
              <a:rPr lang="zh-CN" altLang="en-US" dirty="0"/>
              <a:t>一般是无法进行计算的</a:t>
            </a:r>
          </a:p>
        </p:txBody>
      </p:sp>
      <p:pic>
        <p:nvPicPr>
          <p:cNvPr id="4" name="图片 3"/>
          <p:cNvPicPr>
            <a:picLocks noChangeAspect="1"/>
          </p:cNvPicPr>
          <p:nvPr/>
        </p:nvPicPr>
        <p:blipFill>
          <a:blip r:embed="rId2"/>
          <a:stretch>
            <a:fillRect/>
          </a:stretch>
        </p:blipFill>
        <p:spPr>
          <a:xfrm>
            <a:off x="1259632" y="3212976"/>
            <a:ext cx="4085714" cy="1400000"/>
          </a:xfrm>
          <a:prstGeom prst="rect">
            <a:avLst/>
          </a:prstGeom>
        </p:spPr>
      </p:pic>
    </p:spTree>
    <p:extLst>
      <p:ext uri="{BB962C8B-B14F-4D97-AF65-F5344CB8AC3E}">
        <p14:creationId xmlns:p14="http://schemas.microsoft.com/office/powerpoint/2010/main" val="365615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Number</a:t>
            </a:r>
            <a:r>
              <a:rPr kumimoji="1" lang="zh-CN" altLang="en-US" dirty="0"/>
              <a:t>类型</a:t>
            </a:r>
          </a:p>
        </p:txBody>
      </p:sp>
      <p:sp>
        <p:nvSpPr>
          <p:cNvPr id="4" name="文本框 3"/>
          <p:cNvSpPr txBox="1"/>
          <p:nvPr/>
        </p:nvSpPr>
        <p:spPr>
          <a:xfrm>
            <a:off x="498474" y="1648178"/>
            <a:ext cx="8352015" cy="1754326"/>
          </a:xfrm>
          <a:prstGeom prst="rect">
            <a:avLst/>
          </a:prstGeom>
          <a:noFill/>
        </p:spPr>
        <p:txBody>
          <a:bodyPr wrap="square" rtlCol="0">
            <a:spAutoFit/>
          </a:bodyPr>
          <a:lstStyle/>
          <a:p>
            <a:r>
              <a:rPr lang="zh-CN" altLang="en-US" dirty="0"/>
              <a:t>十进制：进行算数计算时，八进制和十六进制表示的数值最终都将被转换成十进制数值。</a:t>
            </a:r>
            <a:endParaRPr lang="en-US" altLang="zh-CN" dirty="0"/>
          </a:p>
          <a:p>
            <a:r>
              <a:rPr kumimoji="1" lang="zh-CN" altLang="en-US" dirty="0"/>
              <a:t>十六进制：</a:t>
            </a:r>
            <a:r>
              <a:rPr lang="zh-CN" altLang="en-US" dirty="0"/>
              <a:t>数字序列范围：</a:t>
            </a:r>
            <a:r>
              <a:rPr lang="en-US" altLang="zh-CN" dirty="0"/>
              <a:t>0~9</a:t>
            </a:r>
            <a:r>
              <a:rPr lang="zh-CN" altLang="en-US" dirty="0"/>
              <a:t>以及</a:t>
            </a:r>
            <a:r>
              <a:rPr lang="en-US" altLang="zh-CN" dirty="0"/>
              <a:t>A~F</a:t>
            </a:r>
            <a:endParaRPr kumimoji="1" lang="en-US" altLang="zh-CN" dirty="0"/>
          </a:p>
          <a:p>
            <a:r>
              <a:rPr kumimoji="1" lang="zh-CN" altLang="en-US" dirty="0"/>
              <a:t>八进制：</a:t>
            </a:r>
            <a:r>
              <a:rPr lang="zh-CN" altLang="en-US" dirty="0"/>
              <a:t>数字序列范围：</a:t>
            </a:r>
            <a:r>
              <a:rPr lang="en-US" altLang="zh-CN" dirty="0"/>
              <a:t>0~7</a:t>
            </a:r>
          </a:p>
          <a:p>
            <a:r>
              <a:rPr lang="zh-CN" altLang="en-US" dirty="0"/>
              <a:t>如果字面值中的数值超出了范围，那么前导零将被忽略，后面的数值将被当作十进制数值解析</a:t>
            </a:r>
            <a:endParaRPr kumimoji="1" lang="en-US" altLang="zh-CN" dirty="0"/>
          </a:p>
        </p:txBody>
      </p:sp>
      <p:pic>
        <p:nvPicPr>
          <p:cNvPr id="6" name="图片 5"/>
          <p:cNvPicPr>
            <a:picLocks noChangeAspect="1"/>
          </p:cNvPicPr>
          <p:nvPr/>
        </p:nvPicPr>
        <p:blipFill>
          <a:blip r:embed="rId2"/>
          <a:stretch>
            <a:fillRect/>
          </a:stretch>
        </p:blipFill>
        <p:spPr>
          <a:xfrm>
            <a:off x="617420" y="3428999"/>
            <a:ext cx="2047619" cy="2142857"/>
          </a:xfrm>
          <a:prstGeom prst="rect">
            <a:avLst/>
          </a:prstGeom>
        </p:spPr>
      </p:pic>
      <p:sp>
        <p:nvSpPr>
          <p:cNvPr id="7" name="文本框 6"/>
          <p:cNvSpPr txBox="1"/>
          <p:nvPr/>
        </p:nvSpPr>
        <p:spPr>
          <a:xfrm>
            <a:off x="2297723" y="3132299"/>
            <a:ext cx="5298830" cy="1477328"/>
          </a:xfrm>
          <a:prstGeom prst="rect">
            <a:avLst/>
          </a:prstGeom>
          <a:noFill/>
        </p:spPr>
        <p:txBody>
          <a:bodyPr wrap="square" rtlCol="0">
            <a:spAutoFit/>
          </a:bodyPr>
          <a:lstStyle/>
          <a:p>
            <a:r>
              <a:rPr lang="zh-CN" altLang="en-US" dirty="0"/>
              <a:t>浮点型</a:t>
            </a:r>
            <a:r>
              <a:rPr lang="en-US" altLang="zh-CN" dirty="0"/>
              <a:t>:</a:t>
            </a:r>
          </a:p>
          <a:p>
            <a:pPr marL="342900" lvl="1" indent="-342900">
              <a:buFont typeface="Arial" pitchFamily="34" charset="0"/>
              <a:buChar char="•"/>
            </a:pPr>
            <a:r>
              <a:rPr kumimoji="1" lang="zh-CN" altLang="en-US" dirty="0"/>
              <a:t>浮点数值的最高精度是 </a:t>
            </a:r>
            <a:r>
              <a:rPr kumimoji="1" lang="en-US" altLang="zh-CN" dirty="0"/>
              <a:t>17 </a:t>
            </a:r>
            <a:r>
              <a:rPr kumimoji="1" lang="zh-CN" altLang="en-US" dirty="0"/>
              <a:t>位小数，但在进行算术计算时其精确度远远不如整数</a:t>
            </a:r>
            <a:endParaRPr kumimoji="1" lang="en-US" altLang="zh-CN" dirty="0"/>
          </a:p>
          <a:p>
            <a:pPr marL="342900" lvl="1" indent="-342900">
              <a:buFont typeface="Arial" pitchFamily="34" charset="0"/>
              <a:buChar char="•"/>
            </a:pPr>
            <a:r>
              <a:rPr lang="zh-CN" altLang="en-US" dirty="0"/>
              <a:t>永远不要测试某个特定的浮点数值</a:t>
            </a:r>
            <a:r>
              <a:rPr lang="en-US" altLang="zh-CN" dirty="0"/>
              <a:t>(</a:t>
            </a:r>
            <a:r>
              <a:rPr lang="zh-CN" altLang="en-US" dirty="0">
                <a:solidFill>
                  <a:srgbClr val="FF0000"/>
                </a:solidFill>
              </a:rPr>
              <a:t>不要判断两个浮点数是否相等</a:t>
            </a:r>
            <a:r>
              <a:rPr lang="en-US" altLang="zh-CN" dirty="0"/>
              <a:t>)</a:t>
            </a:r>
            <a:endParaRPr kumimoji="1" lang="zh-CN" altLang="en-US" dirty="0"/>
          </a:p>
        </p:txBody>
      </p:sp>
      <p:pic>
        <p:nvPicPr>
          <p:cNvPr id="10" name="图片 9"/>
          <p:cNvPicPr>
            <a:picLocks noChangeAspect="1"/>
          </p:cNvPicPr>
          <p:nvPr/>
        </p:nvPicPr>
        <p:blipFill>
          <a:blip r:embed="rId3"/>
          <a:stretch>
            <a:fillRect/>
          </a:stretch>
        </p:blipFill>
        <p:spPr>
          <a:xfrm>
            <a:off x="7596553" y="3428999"/>
            <a:ext cx="1380952" cy="1028571"/>
          </a:xfrm>
          <a:prstGeom prst="rect">
            <a:avLst/>
          </a:prstGeom>
        </p:spPr>
      </p:pic>
      <p:pic>
        <p:nvPicPr>
          <p:cNvPr id="11" name="图片 10"/>
          <p:cNvPicPr>
            <a:picLocks noChangeAspect="1"/>
          </p:cNvPicPr>
          <p:nvPr/>
        </p:nvPicPr>
        <p:blipFill>
          <a:blip r:embed="rId4"/>
          <a:stretch>
            <a:fillRect/>
          </a:stretch>
        </p:blipFill>
        <p:spPr>
          <a:xfrm>
            <a:off x="2899443" y="5426322"/>
            <a:ext cx="2876190" cy="952381"/>
          </a:xfrm>
          <a:prstGeom prst="rect">
            <a:avLst/>
          </a:prstGeom>
        </p:spPr>
      </p:pic>
      <p:pic>
        <p:nvPicPr>
          <p:cNvPr id="12" name="图片 11"/>
          <p:cNvPicPr>
            <a:picLocks noChangeAspect="1"/>
          </p:cNvPicPr>
          <p:nvPr/>
        </p:nvPicPr>
        <p:blipFill>
          <a:blip r:embed="rId5"/>
          <a:stretch>
            <a:fillRect/>
          </a:stretch>
        </p:blipFill>
        <p:spPr>
          <a:xfrm>
            <a:off x="4904204" y="5988227"/>
            <a:ext cx="1742857" cy="390476"/>
          </a:xfrm>
          <a:prstGeom prst="rect">
            <a:avLst/>
          </a:prstGeom>
        </p:spPr>
      </p:pic>
      <p:sp>
        <p:nvSpPr>
          <p:cNvPr id="13" name="文本框 12"/>
          <p:cNvSpPr txBox="1"/>
          <p:nvPr/>
        </p:nvSpPr>
        <p:spPr>
          <a:xfrm>
            <a:off x="2778369" y="4771292"/>
            <a:ext cx="6072120" cy="646331"/>
          </a:xfrm>
          <a:prstGeom prst="rect">
            <a:avLst/>
          </a:prstGeom>
          <a:noFill/>
        </p:spPr>
        <p:txBody>
          <a:bodyPr wrap="square" rtlCol="0">
            <a:spAutoFit/>
          </a:bodyPr>
          <a:lstStyle/>
          <a:p>
            <a:r>
              <a:rPr lang="zh-CN" altLang="en-US" dirty="0"/>
              <a:t>由于内存的限制，</a:t>
            </a:r>
            <a:r>
              <a:rPr lang="en-US" altLang="zh-CN" dirty="0"/>
              <a:t>ECMAScript </a:t>
            </a:r>
            <a:r>
              <a:rPr lang="zh-CN" altLang="en-US" dirty="0"/>
              <a:t>并不能保存世界上所有的数值。</a:t>
            </a:r>
            <a:r>
              <a:rPr lang="zh-CN" altLang="it-IT" dirty="0"/>
              <a:t>无穷大：</a:t>
            </a:r>
            <a:r>
              <a:rPr lang="it-IT" altLang="zh-CN" dirty="0"/>
              <a:t>Infinity</a:t>
            </a:r>
            <a:r>
              <a:rPr lang="en-US" altLang="zh-CN" dirty="0"/>
              <a:t>(5/0)</a:t>
            </a:r>
            <a:r>
              <a:rPr lang="it-IT" altLang="zh-CN" dirty="0"/>
              <a:t>,</a:t>
            </a:r>
            <a:r>
              <a:rPr lang="zh-CN" altLang="it-IT" dirty="0"/>
              <a:t>无穷小：</a:t>
            </a:r>
            <a:r>
              <a:rPr lang="it-IT" altLang="zh-CN" dirty="0"/>
              <a:t>-Infinity(-5/0)</a:t>
            </a:r>
            <a:endParaRPr kumimoji="1" lang="zh-CN" altLang="en-US" dirty="0"/>
          </a:p>
        </p:txBody>
      </p:sp>
    </p:spTree>
    <p:extLst>
      <p:ext uri="{BB962C8B-B14F-4D97-AF65-F5344CB8AC3E}">
        <p14:creationId xmlns:p14="http://schemas.microsoft.com/office/powerpoint/2010/main" val="3084326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数值检测</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dirty="0" err="1"/>
              <a:t>NaN</a:t>
            </a:r>
            <a:r>
              <a:rPr lang="en-US" altLang="zh-CN" dirty="0"/>
              <a:t> </a:t>
            </a:r>
            <a:r>
              <a:rPr lang="zh-CN" altLang="en-US" dirty="0"/>
              <a:t>（</a:t>
            </a:r>
            <a:r>
              <a:rPr lang="en-US" altLang="zh-CN" dirty="0"/>
              <a:t>Not a Number</a:t>
            </a:r>
            <a:r>
              <a:rPr lang="zh-CN" altLang="en-US" dirty="0"/>
              <a:t>）不是一个数字</a:t>
            </a:r>
            <a:endParaRPr lang="en-US" altLang="zh-CN" dirty="0"/>
          </a:p>
          <a:p>
            <a:r>
              <a:rPr lang="en-US" altLang="zh-CN" dirty="0" err="1"/>
              <a:t>isNaN</a:t>
            </a:r>
            <a:r>
              <a:rPr lang="en-US" altLang="zh-CN" dirty="0"/>
              <a:t>() :</a:t>
            </a:r>
            <a:r>
              <a:rPr lang="zh-CN" altLang="en-US" dirty="0"/>
              <a:t>任何不能被转换为数值的值都会导致这个函数返回 </a:t>
            </a:r>
            <a:r>
              <a:rPr lang="en-US" altLang="zh-CN" dirty="0"/>
              <a:t>true </a:t>
            </a:r>
          </a:p>
        </p:txBody>
      </p:sp>
      <p:pic>
        <p:nvPicPr>
          <p:cNvPr id="6" name="图片 5"/>
          <p:cNvPicPr>
            <a:picLocks noChangeAspect="1"/>
          </p:cNvPicPr>
          <p:nvPr/>
        </p:nvPicPr>
        <p:blipFill>
          <a:blip r:embed="rId2"/>
          <a:stretch>
            <a:fillRect/>
          </a:stretch>
        </p:blipFill>
        <p:spPr>
          <a:xfrm>
            <a:off x="2036386" y="2491712"/>
            <a:ext cx="2638095" cy="1600000"/>
          </a:xfrm>
          <a:prstGeom prst="rect">
            <a:avLst/>
          </a:prstGeom>
        </p:spPr>
      </p:pic>
    </p:spTree>
    <p:extLst>
      <p:ext uri="{BB962C8B-B14F-4D97-AF65-F5344CB8AC3E}">
        <p14:creationId xmlns:p14="http://schemas.microsoft.com/office/powerpoint/2010/main" val="108987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String</a:t>
            </a:r>
            <a:r>
              <a:rPr kumimoji="1" lang="zh-CN" altLang="en-US" dirty="0"/>
              <a:t>类型</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b="1" dirty="0">
                <a:solidFill>
                  <a:srgbClr val="FF0000"/>
                </a:solidFill>
              </a:rPr>
              <a:t>String:</a:t>
            </a:r>
            <a:r>
              <a:rPr lang="zh-CN" altLang="en-US" b="1" dirty="0">
                <a:solidFill>
                  <a:srgbClr val="FF0000"/>
                </a:solidFill>
              </a:rPr>
              <a:t>字符串类型</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中的字符串值不可变</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中没有字符类型</a:t>
            </a:r>
            <a:r>
              <a:rPr lang="en-US" altLang="zh-CN" b="1" dirty="0">
                <a:solidFill>
                  <a:srgbClr val="FF0000"/>
                </a:solidFill>
              </a:rPr>
              <a:t>(</a:t>
            </a:r>
            <a:r>
              <a:rPr lang="zh-CN" altLang="en-US" b="1" dirty="0">
                <a:solidFill>
                  <a:srgbClr val="FF0000"/>
                </a:solidFill>
              </a:rPr>
              <a:t>单个的一个值</a:t>
            </a:r>
            <a:r>
              <a:rPr lang="en-US" altLang="zh-CN" b="1" dirty="0">
                <a:solidFill>
                  <a:srgbClr val="FF0000"/>
                </a:solidFill>
              </a:rPr>
              <a:t>)</a:t>
            </a:r>
          </a:p>
          <a:p>
            <a:r>
              <a:rPr lang="zh-CN" altLang="en-US" b="1" dirty="0">
                <a:solidFill>
                  <a:srgbClr val="FF0000"/>
                </a:solidFill>
              </a:rPr>
              <a:t>字符串的值由一对双引号或者一对单引号括起来</a:t>
            </a:r>
            <a:r>
              <a:rPr lang="en-US" altLang="zh-CN" b="1" dirty="0">
                <a:solidFill>
                  <a:srgbClr val="FF0000"/>
                </a:solidFill>
              </a:rPr>
              <a:t>(</a:t>
            </a:r>
            <a:r>
              <a:rPr lang="zh-CN" altLang="en-US" b="1" dirty="0">
                <a:solidFill>
                  <a:srgbClr val="FF0000"/>
                </a:solidFill>
              </a:rPr>
              <a:t>一般在配合</a:t>
            </a:r>
            <a:r>
              <a:rPr lang="en-US" altLang="zh-CN" b="1" dirty="0">
                <a:solidFill>
                  <a:srgbClr val="FF0000"/>
                </a:solidFill>
              </a:rPr>
              <a:t>html</a:t>
            </a:r>
            <a:r>
              <a:rPr lang="zh-CN" altLang="en-US" b="1" dirty="0">
                <a:solidFill>
                  <a:srgbClr val="FF0000"/>
                </a:solidFill>
              </a:rPr>
              <a:t>中使用</a:t>
            </a:r>
            <a:r>
              <a:rPr lang="en-US" altLang="zh-CN" b="1" dirty="0">
                <a:solidFill>
                  <a:srgbClr val="FF0000"/>
                </a:solidFill>
              </a:rPr>
              <a:t>)</a:t>
            </a:r>
            <a:endParaRPr lang="zh-CN" altLang="en-US" b="1" dirty="0">
              <a:solidFill>
                <a:srgbClr val="FF0000"/>
              </a:solidFill>
            </a:endParaRPr>
          </a:p>
        </p:txBody>
      </p:sp>
      <p:pic>
        <p:nvPicPr>
          <p:cNvPr id="3" name="图片 2"/>
          <p:cNvPicPr>
            <a:picLocks noChangeAspect="1"/>
          </p:cNvPicPr>
          <p:nvPr/>
        </p:nvPicPr>
        <p:blipFill>
          <a:blip r:embed="rId3"/>
          <a:stretch>
            <a:fillRect/>
          </a:stretch>
        </p:blipFill>
        <p:spPr>
          <a:xfrm>
            <a:off x="304098" y="3556806"/>
            <a:ext cx="3257143" cy="1361905"/>
          </a:xfrm>
          <a:prstGeom prst="rect">
            <a:avLst/>
          </a:prstGeom>
        </p:spPr>
      </p:pic>
      <p:pic>
        <p:nvPicPr>
          <p:cNvPr id="5" name="图片 4"/>
          <p:cNvPicPr>
            <a:picLocks noChangeAspect="1"/>
          </p:cNvPicPr>
          <p:nvPr/>
        </p:nvPicPr>
        <p:blipFill>
          <a:blip r:embed="rId4"/>
          <a:stretch>
            <a:fillRect/>
          </a:stretch>
        </p:blipFill>
        <p:spPr>
          <a:xfrm>
            <a:off x="324800" y="5004064"/>
            <a:ext cx="8038095" cy="342857"/>
          </a:xfrm>
          <a:prstGeom prst="rect">
            <a:avLst/>
          </a:prstGeom>
        </p:spPr>
      </p:pic>
      <p:sp>
        <p:nvSpPr>
          <p:cNvPr id="6" name="文本框 5"/>
          <p:cNvSpPr txBox="1"/>
          <p:nvPr/>
        </p:nvSpPr>
        <p:spPr>
          <a:xfrm>
            <a:off x="217578" y="5368427"/>
            <a:ext cx="8252540" cy="369332"/>
          </a:xfrm>
          <a:prstGeom prst="rect">
            <a:avLst/>
          </a:prstGeom>
          <a:noFill/>
        </p:spPr>
        <p:txBody>
          <a:bodyPr wrap="square" rtlCol="0">
            <a:spAutoFit/>
          </a:bodyPr>
          <a:lstStyle/>
          <a:p>
            <a:r>
              <a:rPr lang="zh-CN" altLang="en-US" dirty="0"/>
              <a:t>字符串是由一个一个地的字符组成的，如何获取字符串的个数</a:t>
            </a:r>
            <a:r>
              <a:rPr lang="en-US" altLang="zh-CN" dirty="0"/>
              <a:t>(</a:t>
            </a:r>
            <a:r>
              <a:rPr lang="zh-CN" altLang="en-US" dirty="0"/>
              <a:t>长度</a:t>
            </a:r>
            <a:r>
              <a:rPr lang="en-US" altLang="zh-CN" dirty="0"/>
              <a:t>)</a:t>
            </a:r>
            <a:r>
              <a:rPr lang="zh-CN" altLang="en-US" dirty="0"/>
              <a:t>呢</a:t>
            </a:r>
            <a:r>
              <a:rPr lang="en-US" altLang="zh-CN" dirty="0"/>
              <a:t>?so easy!</a:t>
            </a:r>
            <a:endParaRPr lang="zh-CN" altLang="en-US" dirty="0"/>
          </a:p>
        </p:txBody>
      </p:sp>
      <p:pic>
        <p:nvPicPr>
          <p:cNvPr id="7" name="图片 6"/>
          <p:cNvPicPr>
            <a:picLocks noChangeAspect="1"/>
          </p:cNvPicPr>
          <p:nvPr/>
        </p:nvPicPr>
        <p:blipFill>
          <a:blip r:embed="rId5"/>
          <a:stretch>
            <a:fillRect/>
          </a:stretch>
        </p:blipFill>
        <p:spPr>
          <a:xfrm>
            <a:off x="1860889" y="5908465"/>
            <a:ext cx="2895238" cy="485714"/>
          </a:xfrm>
          <a:prstGeom prst="rect">
            <a:avLst/>
          </a:prstGeom>
        </p:spPr>
      </p:pic>
      <p:pic>
        <p:nvPicPr>
          <p:cNvPr id="8" name="图片 7"/>
          <p:cNvPicPr>
            <a:picLocks noChangeAspect="1"/>
          </p:cNvPicPr>
          <p:nvPr/>
        </p:nvPicPr>
        <p:blipFill>
          <a:blip r:embed="rId6"/>
          <a:stretch>
            <a:fillRect/>
          </a:stretch>
        </p:blipFill>
        <p:spPr>
          <a:xfrm>
            <a:off x="1456292" y="2243873"/>
            <a:ext cx="7013826" cy="1312933"/>
          </a:xfrm>
          <a:prstGeom prst="rect">
            <a:avLst/>
          </a:prstGeom>
        </p:spPr>
      </p:pic>
    </p:spTree>
    <p:extLst>
      <p:ext uri="{BB962C8B-B14F-4D97-AF65-F5344CB8AC3E}">
        <p14:creationId xmlns:p14="http://schemas.microsoft.com/office/powerpoint/2010/main" val="280772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转义符</a:t>
            </a:r>
          </a:p>
        </p:txBody>
      </p:sp>
      <p:sp>
        <p:nvSpPr>
          <p:cNvPr id="4" name="文本框 3"/>
          <p:cNvSpPr txBox="1"/>
          <p:nvPr/>
        </p:nvSpPr>
        <p:spPr>
          <a:xfrm>
            <a:off x="498475" y="1648178"/>
            <a:ext cx="5556638" cy="646331"/>
          </a:xfrm>
          <a:prstGeom prst="rect">
            <a:avLst/>
          </a:prstGeom>
          <a:noFill/>
        </p:spPr>
        <p:txBody>
          <a:bodyPr wrap="square" rtlCol="0">
            <a:spAutoFit/>
          </a:bodyPr>
          <a:lstStyle/>
          <a:p>
            <a:r>
              <a:rPr lang="zh-CN" altLang="en-US" dirty="0"/>
              <a:t>转义符在很多计算机语言中都存在，目的是为了转义。</a:t>
            </a:r>
            <a:endParaRPr lang="en-US" altLang="zh-CN" dirty="0"/>
          </a:p>
          <a:p>
            <a:r>
              <a:rPr lang="en-US" altLang="zh-CN" dirty="0"/>
              <a:t>Html</a:t>
            </a:r>
            <a:r>
              <a:rPr lang="zh-CN" altLang="en-US" dirty="0"/>
              <a:t>中的转义符</a:t>
            </a:r>
            <a:endParaRPr lang="en-US" altLang="zh-CN" dirty="0"/>
          </a:p>
        </p:txBody>
      </p:sp>
      <p:pic>
        <p:nvPicPr>
          <p:cNvPr id="3" name="图片 2"/>
          <p:cNvPicPr>
            <a:picLocks noChangeAspect="1"/>
          </p:cNvPicPr>
          <p:nvPr/>
        </p:nvPicPr>
        <p:blipFill>
          <a:blip r:embed="rId3"/>
          <a:stretch>
            <a:fillRect/>
          </a:stretch>
        </p:blipFill>
        <p:spPr>
          <a:xfrm>
            <a:off x="6181866" y="1585225"/>
            <a:ext cx="2266667" cy="495238"/>
          </a:xfrm>
          <a:prstGeom prst="rect">
            <a:avLst/>
          </a:prstGeom>
        </p:spPr>
      </p:pic>
      <p:pic>
        <p:nvPicPr>
          <p:cNvPr id="6" name="图片 5"/>
          <p:cNvPicPr>
            <a:picLocks noChangeAspect="1"/>
          </p:cNvPicPr>
          <p:nvPr/>
        </p:nvPicPr>
        <p:blipFill>
          <a:blip r:embed="rId4"/>
          <a:stretch>
            <a:fillRect/>
          </a:stretch>
        </p:blipFill>
        <p:spPr>
          <a:xfrm>
            <a:off x="371722" y="2294509"/>
            <a:ext cx="2552381" cy="2800000"/>
          </a:xfrm>
          <a:prstGeom prst="rect">
            <a:avLst/>
          </a:prstGeom>
        </p:spPr>
      </p:pic>
      <p:pic>
        <p:nvPicPr>
          <p:cNvPr id="8" name="图片 7"/>
          <p:cNvPicPr>
            <a:picLocks noChangeAspect="1"/>
          </p:cNvPicPr>
          <p:nvPr/>
        </p:nvPicPr>
        <p:blipFill>
          <a:blip r:embed="rId5"/>
          <a:stretch>
            <a:fillRect/>
          </a:stretch>
        </p:blipFill>
        <p:spPr>
          <a:xfrm>
            <a:off x="3276794" y="2850454"/>
            <a:ext cx="4609524" cy="2495238"/>
          </a:xfrm>
          <a:prstGeom prst="rect">
            <a:avLst/>
          </a:prstGeom>
        </p:spPr>
      </p:pic>
      <p:sp>
        <p:nvSpPr>
          <p:cNvPr id="9" name="文本框 8"/>
          <p:cNvSpPr txBox="1"/>
          <p:nvPr/>
        </p:nvSpPr>
        <p:spPr>
          <a:xfrm>
            <a:off x="3356517" y="2446890"/>
            <a:ext cx="4259766" cy="369332"/>
          </a:xfrm>
          <a:prstGeom prst="rect">
            <a:avLst/>
          </a:prstGeom>
          <a:noFill/>
        </p:spPr>
        <p:txBody>
          <a:bodyPr wrap="square" rtlCol="0">
            <a:spAutoFit/>
          </a:bodyPr>
          <a:lstStyle/>
          <a:p>
            <a:r>
              <a:rPr lang="en-US" altLang="zh-CN" dirty="0" err="1"/>
              <a:t>Js</a:t>
            </a:r>
            <a:r>
              <a:rPr lang="zh-CN" altLang="en-US" dirty="0"/>
              <a:t>中的转义符</a:t>
            </a:r>
          </a:p>
        </p:txBody>
      </p:sp>
    </p:spTree>
    <p:extLst>
      <p:ext uri="{BB962C8B-B14F-4D97-AF65-F5344CB8AC3E}">
        <p14:creationId xmlns:p14="http://schemas.microsoft.com/office/powerpoint/2010/main" val="80366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字符串拼接</a:t>
            </a:r>
          </a:p>
        </p:txBody>
      </p:sp>
      <p:sp>
        <p:nvSpPr>
          <p:cNvPr id="4" name="文本框 3"/>
          <p:cNvSpPr txBox="1"/>
          <p:nvPr/>
        </p:nvSpPr>
        <p:spPr>
          <a:xfrm>
            <a:off x="498474" y="1648178"/>
            <a:ext cx="5666799" cy="646331"/>
          </a:xfrm>
          <a:prstGeom prst="rect">
            <a:avLst/>
          </a:prstGeom>
          <a:noFill/>
        </p:spPr>
        <p:txBody>
          <a:bodyPr wrap="square" rtlCol="0">
            <a:spAutoFit/>
          </a:bodyPr>
          <a:lstStyle/>
          <a:p>
            <a:r>
              <a:rPr lang="zh-CN" altLang="en-US" dirty="0"/>
              <a:t>在</a:t>
            </a:r>
            <a:r>
              <a:rPr lang="en-US" altLang="zh-CN" dirty="0" err="1"/>
              <a:t>js</a:t>
            </a:r>
            <a:r>
              <a:rPr lang="zh-CN" altLang="en-US" dirty="0"/>
              <a:t>中通过算数运算符</a:t>
            </a:r>
            <a:r>
              <a:rPr lang="en-US" altLang="zh-CN" dirty="0"/>
              <a:t>+</a:t>
            </a:r>
            <a:r>
              <a:rPr lang="zh-CN" altLang="en-US" dirty="0"/>
              <a:t>可以将两个字符串进行拼接</a:t>
            </a:r>
            <a:endParaRPr lang="en-US" altLang="zh-CN" dirty="0"/>
          </a:p>
          <a:p>
            <a:r>
              <a:rPr lang="zh-CN" altLang="en-US" dirty="0"/>
              <a:t>如</a:t>
            </a:r>
            <a:r>
              <a:rPr lang="en-US" altLang="zh-CN" dirty="0"/>
              <a:t>:</a:t>
            </a:r>
          </a:p>
        </p:txBody>
      </p:sp>
      <p:pic>
        <p:nvPicPr>
          <p:cNvPr id="5" name="图片 4"/>
          <p:cNvPicPr>
            <a:picLocks noChangeAspect="1"/>
          </p:cNvPicPr>
          <p:nvPr/>
        </p:nvPicPr>
        <p:blipFill>
          <a:blip r:embed="rId2"/>
          <a:stretch>
            <a:fillRect/>
          </a:stretch>
        </p:blipFill>
        <p:spPr>
          <a:xfrm>
            <a:off x="853060" y="2491712"/>
            <a:ext cx="2228571" cy="1285714"/>
          </a:xfrm>
          <a:prstGeom prst="rect">
            <a:avLst/>
          </a:prstGeom>
        </p:spPr>
      </p:pic>
      <p:pic>
        <p:nvPicPr>
          <p:cNvPr id="6" name="图片 5"/>
          <p:cNvPicPr>
            <a:picLocks noChangeAspect="1"/>
          </p:cNvPicPr>
          <p:nvPr/>
        </p:nvPicPr>
        <p:blipFill>
          <a:blip r:embed="rId3"/>
          <a:stretch>
            <a:fillRect/>
          </a:stretch>
        </p:blipFill>
        <p:spPr>
          <a:xfrm>
            <a:off x="2312103" y="3974629"/>
            <a:ext cx="2876190" cy="1333333"/>
          </a:xfrm>
          <a:prstGeom prst="rect">
            <a:avLst/>
          </a:prstGeom>
        </p:spPr>
      </p:pic>
      <p:pic>
        <p:nvPicPr>
          <p:cNvPr id="7" name="图片 6"/>
          <p:cNvPicPr>
            <a:picLocks noChangeAspect="1"/>
          </p:cNvPicPr>
          <p:nvPr/>
        </p:nvPicPr>
        <p:blipFill>
          <a:blip r:embed="rId4"/>
          <a:stretch>
            <a:fillRect/>
          </a:stretch>
        </p:blipFill>
        <p:spPr>
          <a:xfrm>
            <a:off x="5320578" y="5154191"/>
            <a:ext cx="2276190" cy="1295238"/>
          </a:xfrm>
          <a:prstGeom prst="rect">
            <a:avLst/>
          </a:prstGeom>
        </p:spPr>
      </p:pic>
    </p:spTree>
    <p:extLst>
      <p:ext uri="{BB962C8B-B14F-4D97-AF65-F5344CB8AC3E}">
        <p14:creationId xmlns:p14="http://schemas.microsoft.com/office/powerpoint/2010/main" val="402233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1484" y="4006516"/>
            <a:ext cx="1203158" cy="369332"/>
          </a:xfrm>
          <a:prstGeom prst="rect">
            <a:avLst/>
          </a:prstGeom>
          <a:noFill/>
        </p:spPr>
        <p:txBody>
          <a:bodyPr wrap="square" rtlCol="0">
            <a:spAutoFit/>
          </a:bodyPr>
          <a:lstStyle/>
          <a:p>
            <a:r>
              <a:rPr lang="zh-CN" altLang="en-US" dirty="0"/>
              <a:t>帅死了</a:t>
            </a:r>
          </a:p>
        </p:txBody>
      </p:sp>
      <p:pic>
        <p:nvPicPr>
          <p:cNvPr id="4" name="图片 3"/>
          <p:cNvPicPr>
            <a:picLocks noChangeAspect="1"/>
          </p:cNvPicPr>
          <p:nvPr/>
        </p:nvPicPr>
        <p:blipFill>
          <a:blip r:embed="rId2"/>
          <a:stretch>
            <a:fillRect/>
          </a:stretch>
        </p:blipFill>
        <p:spPr>
          <a:xfrm>
            <a:off x="2457028" y="1718031"/>
            <a:ext cx="3781953" cy="4229690"/>
          </a:xfrm>
          <a:prstGeom prst="rect">
            <a:avLst/>
          </a:prstGeom>
        </p:spPr>
      </p:pic>
    </p:spTree>
    <p:extLst>
      <p:ext uri="{BB962C8B-B14F-4D97-AF65-F5344CB8AC3E}">
        <p14:creationId xmlns:p14="http://schemas.microsoft.com/office/powerpoint/2010/main" val="69177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Boolean</a:t>
            </a:r>
            <a:r>
              <a:rPr kumimoji="1" lang="zh-CN" altLang="en-US" dirty="0"/>
              <a:t>类型</a:t>
            </a:r>
          </a:p>
        </p:txBody>
      </p:sp>
      <p:sp>
        <p:nvSpPr>
          <p:cNvPr id="4" name="文本框 3"/>
          <p:cNvSpPr txBox="1"/>
          <p:nvPr/>
        </p:nvSpPr>
        <p:spPr>
          <a:xfrm>
            <a:off x="498474" y="1648178"/>
            <a:ext cx="8352015" cy="3416320"/>
          </a:xfrm>
          <a:prstGeom prst="rect">
            <a:avLst/>
          </a:prstGeom>
          <a:noFill/>
        </p:spPr>
        <p:txBody>
          <a:bodyPr wrap="square" rtlCol="0">
            <a:spAutoFit/>
          </a:bodyPr>
          <a:lstStyle/>
          <a:p>
            <a:r>
              <a:rPr lang="en-US" altLang="zh-CN" sz="2400" b="1" dirty="0">
                <a:solidFill>
                  <a:srgbClr val="FF0000"/>
                </a:solidFill>
              </a:rPr>
              <a:t>Boolean</a:t>
            </a:r>
            <a:r>
              <a:rPr lang="zh-CN" altLang="en-US" sz="2400" b="1" dirty="0">
                <a:solidFill>
                  <a:srgbClr val="FF0000"/>
                </a:solidFill>
              </a:rPr>
              <a:t>类型的值有两个</a:t>
            </a:r>
            <a:r>
              <a:rPr lang="en-US" altLang="zh-CN" sz="2400" b="1" dirty="0">
                <a:solidFill>
                  <a:srgbClr val="FF0000"/>
                </a:solidFill>
              </a:rPr>
              <a:t>:true(</a:t>
            </a:r>
            <a:r>
              <a:rPr lang="zh-CN" altLang="en-US" sz="2400" b="1" dirty="0">
                <a:solidFill>
                  <a:srgbClr val="FF0000"/>
                </a:solidFill>
              </a:rPr>
              <a:t>真</a:t>
            </a:r>
            <a:r>
              <a:rPr lang="en-US" altLang="zh-CN" sz="2400" b="1" dirty="0">
                <a:solidFill>
                  <a:srgbClr val="FF0000"/>
                </a:solidFill>
              </a:rPr>
              <a:t>)</a:t>
            </a:r>
            <a:r>
              <a:rPr lang="zh-CN" altLang="en-US" sz="2400" b="1" dirty="0">
                <a:solidFill>
                  <a:srgbClr val="FF0000"/>
                </a:solidFill>
              </a:rPr>
              <a:t>和</a:t>
            </a:r>
            <a:r>
              <a:rPr lang="en-US" altLang="zh-CN" sz="2400" b="1" dirty="0">
                <a:solidFill>
                  <a:srgbClr val="FF0000"/>
                </a:solidFill>
              </a:rPr>
              <a:t>false(</a:t>
            </a:r>
            <a:r>
              <a:rPr lang="zh-CN" altLang="en-US" sz="2400" b="1" dirty="0">
                <a:solidFill>
                  <a:srgbClr val="FF0000"/>
                </a:solidFill>
              </a:rPr>
              <a:t>假</a:t>
            </a:r>
            <a:r>
              <a:rPr lang="en-US" altLang="zh-CN" sz="2400" b="1" dirty="0">
                <a:solidFill>
                  <a:srgbClr val="FF0000"/>
                </a:solidFill>
              </a:rPr>
              <a:t>);1---</a:t>
            </a:r>
            <a:r>
              <a:rPr lang="zh-CN" altLang="en-US" sz="2400" b="1" dirty="0">
                <a:solidFill>
                  <a:srgbClr val="FF0000"/>
                </a:solidFill>
              </a:rPr>
              <a:t>真</a:t>
            </a:r>
            <a:r>
              <a:rPr lang="en-US" altLang="zh-CN" sz="2400" b="1" dirty="0">
                <a:solidFill>
                  <a:srgbClr val="FF0000"/>
                </a:solidFill>
              </a:rPr>
              <a:t>,0-----</a:t>
            </a:r>
            <a:r>
              <a:rPr lang="zh-CN" altLang="en-US" sz="2400" b="1" dirty="0">
                <a:solidFill>
                  <a:srgbClr val="FF0000"/>
                </a:solidFill>
              </a:rPr>
              <a:t>假</a:t>
            </a:r>
            <a:endParaRPr lang="en-US" altLang="zh-CN" sz="2400" b="1" dirty="0">
              <a:solidFill>
                <a:srgbClr val="FF0000"/>
              </a:solidFill>
            </a:endParaRPr>
          </a:p>
          <a:p>
            <a:r>
              <a:rPr lang="zh-CN" altLang="en-US" sz="2400" b="1" dirty="0">
                <a:solidFill>
                  <a:srgbClr val="FF0000"/>
                </a:solidFill>
              </a:rPr>
              <a:t>在</a:t>
            </a:r>
            <a:r>
              <a:rPr lang="en-US" altLang="zh-CN" sz="2400" b="1" dirty="0" err="1">
                <a:solidFill>
                  <a:srgbClr val="FF0000"/>
                </a:solidFill>
              </a:rPr>
              <a:t>js</a:t>
            </a:r>
            <a:r>
              <a:rPr lang="zh-CN" altLang="en-US" sz="2400" b="1" dirty="0">
                <a:solidFill>
                  <a:srgbClr val="FF0000"/>
                </a:solidFill>
              </a:rPr>
              <a:t>中任何类型的值都可以转换成</a:t>
            </a:r>
            <a:r>
              <a:rPr lang="en-US" altLang="zh-CN" sz="2400" b="1" dirty="0" err="1">
                <a:solidFill>
                  <a:srgbClr val="FF0000"/>
                </a:solidFill>
              </a:rPr>
              <a:t>boolean</a:t>
            </a:r>
            <a:r>
              <a:rPr lang="zh-CN" altLang="en-US" sz="2400" b="1" dirty="0">
                <a:solidFill>
                  <a:srgbClr val="FF0000"/>
                </a:solidFill>
              </a:rPr>
              <a:t>类型</a:t>
            </a:r>
            <a:r>
              <a:rPr lang="en-US" altLang="zh-CN" sz="2400" b="1" dirty="0">
                <a:solidFill>
                  <a:srgbClr val="FF0000"/>
                </a:solidFill>
              </a:rPr>
              <a:t>,</a:t>
            </a:r>
            <a:r>
              <a:rPr lang="zh-CN" altLang="en-US" sz="2400" b="1" dirty="0">
                <a:solidFill>
                  <a:srgbClr val="FF0000"/>
                </a:solidFill>
              </a:rPr>
              <a:t>一般在流程控制语句后面使用</a:t>
            </a:r>
            <a:endParaRPr lang="en-US" altLang="zh-CN" sz="2400" b="1" dirty="0">
              <a:solidFill>
                <a:srgbClr val="FF0000"/>
              </a:solidFill>
            </a:endParaRPr>
          </a:p>
          <a:p>
            <a:r>
              <a:rPr lang="en-US" altLang="zh-CN" dirty="0"/>
              <a:t>========================-Boolean()=====================</a:t>
            </a:r>
          </a:p>
          <a:p>
            <a:r>
              <a:rPr lang="en-US" altLang="zh-CN" dirty="0" err="1"/>
              <a:t>var</a:t>
            </a:r>
            <a:r>
              <a:rPr lang="en-US" altLang="zh-CN" dirty="0"/>
              <a:t> b1 = Boolean(“”); //false - </a:t>
            </a:r>
            <a:r>
              <a:rPr lang="zh-CN" altLang="en-US" dirty="0"/>
              <a:t>空字符串</a:t>
            </a:r>
          </a:p>
          <a:p>
            <a:r>
              <a:rPr lang="zh-CN" altLang="en-US" dirty="0"/>
              <a:t> </a:t>
            </a:r>
            <a:r>
              <a:rPr lang="en-US" altLang="zh-CN" dirty="0" err="1"/>
              <a:t>var</a:t>
            </a:r>
            <a:r>
              <a:rPr lang="en-US" altLang="zh-CN" dirty="0"/>
              <a:t> b2 = Boolean(“hello”); //true - </a:t>
            </a:r>
            <a:r>
              <a:rPr lang="zh-CN" altLang="en-US" dirty="0"/>
              <a:t>非空字符串</a:t>
            </a:r>
          </a:p>
          <a:p>
            <a:r>
              <a:rPr lang="zh-CN" altLang="en-US" dirty="0"/>
              <a:t> </a:t>
            </a:r>
            <a:r>
              <a:rPr lang="en-US" altLang="zh-CN" dirty="0" err="1"/>
              <a:t>var</a:t>
            </a:r>
            <a:r>
              <a:rPr lang="en-US" altLang="zh-CN" dirty="0"/>
              <a:t> b1 = Boolean(50); //true - </a:t>
            </a:r>
            <a:r>
              <a:rPr lang="zh-CN" altLang="en-US" dirty="0"/>
              <a:t>非零数字</a:t>
            </a:r>
          </a:p>
          <a:p>
            <a:r>
              <a:rPr lang="zh-CN" altLang="en-US" dirty="0"/>
              <a:t> </a:t>
            </a:r>
            <a:r>
              <a:rPr lang="en-US" altLang="zh-CN" dirty="0" err="1"/>
              <a:t>var</a:t>
            </a:r>
            <a:r>
              <a:rPr lang="en-US" altLang="zh-CN" dirty="0"/>
              <a:t> b1 = Boolean(null); //false – null</a:t>
            </a:r>
          </a:p>
          <a:p>
            <a:r>
              <a:rPr lang="en-US" altLang="zh-CN" dirty="0"/>
              <a:t> </a:t>
            </a:r>
            <a:r>
              <a:rPr lang="en-US" altLang="zh-CN" dirty="0" err="1"/>
              <a:t>var</a:t>
            </a:r>
            <a:r>
              <a:rPr lang="en-US" altLang="zh-CN" dirty="0"/>
              <a:t> b1 = Boolean(0); //false - </a:t>
            </a:r>
            <a:r>
              <a:rPr lang="zh-CN" altLang="en-US" dirty="0"/>
              <a:t>零</a:t>
            </a:r>
          </a:p>
          <a:p>
            <a:r>
              <a:rPr lang="zh-CN" altLang="en-US" dirty="0"/>
              <a:t> </a:t>
            </a:r>
            <a:r>
              <a:rPr lang="en-US" altLang="zh-CN" dirty="0" err="1"/>
              <a:t>var</a:t>
            </a:r>
            <a:r>
              <a:rPr lang="en-US" altLang="zh-CN" dirty="0"/>
              <a:t> b1 = Boolean(new object()); //true - </a:t>
            </a:r>
            <a:r>
              <a:rPr lang="zh-CN" altLang="en-US" dirty="0"/>
              <a:t>对象 </a:t>
            </a:r>
            <a:endParaRPr lang="en-US" altLang="zh-CN" dirty="0"/>
          </a:p>
          <a:p>
            <a:r>
              <a:rPr lang="en-US" altLang="zh-CN" dirty="0"/>
              <a:t> </a:t>
            </a:r>
            <a:r>
              <a:rPr lang="en-US" altLang="zh-CN" dirty="0" err="1"/>
              <a:t>var</a:t>
            </a:r>
            <a:r>
              <a:rPr lang="en-US" altLang="zh-CN" dirty="0"/>
              <a:t> b1 = Boolean(undefined);//false </a:t>
            </a:r>
            <a:endParaRPr lang="zh-CN" altLang="en-US" dirty="0"/>
          </a:p>
        </p:txBody>
      </p:sp>
      <p:pic>
        <p:nvPicPr>
          <p:cNvPr id="6" name="图片 5"/>
          <p:cNvPicPr>
            <a:picLocks noChangeAspect="1"/>
          </p:cNvPicPr>
          <p:nvPr/>
        </p:nvPicPr>
        <p:blipFill>
          <a:blip r:embed="rId2"/>
          <a:stretch>
            <a:fillRect/>
          </a:stretch>
        </p:blipFill>
        <p:spPr>
          <a:xfrm>
            <a:off x="3129439" y="5261701"/>
            <a:ext cx="2866667" cy="1009524"/>
          </a:xfrm>
          <a:prstGeom prst="rect">
            <a:avLst/>
          </a:prstGeom>
        </p:spPr>
      </p:pic>
    </p:spTree>
    <p:extLst>
      <p:ext uri="{BB962C8B-B14F-4D97-AF65-F5344CB8AC3E}">
        <p14:creationId xmlns:p14="http://schemas.microsoft.com/office/powerpoint/2010/main" val="135311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Undefined</a:t>
            </a:r>
            <a:r>
              <a:rPr kumimoji="1" lang="zh-CN" altLang="en-US" dirty="0"/>
              <a:t>类型</a:t>
            </a:r>
          </a:p>
        </p:txBody>
      </p:sp>
      <p:sp>
        <p:nvSpPr>
          <p:cNvPr id="4" name="文本框 3"/>
          <p:cNvSpPr txBox="1"/>
          <p:nvPr/>
        </p:nvSpPr>
        <p:spPr>
          <a:xfrm>
            <a:off x="498474" y="1648178"/>
            <a:ext cx="8352015" cy="923330"/>
          </a:xfrm>
          <a:prstGeom prst="rect">
            <a:avLst/>
          </a:prstGeom>
          <a:noFill/>
        </p:spPr>
        <p:txBody>
          <a:bodyPr wrap="square" rtlCol="0">
            <a:spAutoFit/>
          </a:bodyPr>
          <a:lstStyle/>
          <a:p>
            <a:r>
              <a:rPr lang="de-DE" altLang="zh-CN" dirty="0"/>
              <a:t>Undefined</a:t>
            </a:r>
            <a:r>
              <a:rPr lang="zh-CN" altLang="en-US" dirty="0"/>
              <a:t>这是一种比较特殊的类型，表示变量未赋值</a:t>
            </a:r>
            <a:r>
              <a:rPr lang="zh-CN" altLang="zh-CN" dirty="0"/>
              <a:t>，</a:t>
            </a:r>
            <a:r>
              <a:rPr lang="zh-CN" altLang="en-US" dirty="0"/>
              <a:t>这种类型只有一种值就是</a:t>
            </a:r>
            <a:r>
              <a:rPr lang="en-US" altLang="zh-CN" dirty="0"/>
              <a:t>undefined</a:t>
            </a:r>
          </a:p>
          <a:p>
            <a:r>
              <a:rPr kumimoji="1" lang="en-US" altLang="zh-CN" dirty="0" err="1"/>
              <a:t>typeof</a:t>
            </a:r>
            <a:r>
              <a:rPr kumimoji="1" lang="zh-CN" altLang="en-US" dirty="0"/>
              <a:t> </a:t>
            </a:r>
            <a:r>
              <a:rPr kumimoji="1" lang="en-US" altLang="zh-CN" dirty="0"/>
              <a:t>message;</a:t>
            </a:r>
            <a:r>
              <a:rPr kumimoji="1" lang="zh-CN" altLang="en-US" dirty="0"/>
              <a:t> 获取到的是</a:t>
            </a:r>
            <a:r>
              <a:rPr kumimoji="1" lang="en-US" altLang="zh-CN" dirty="0"/>
              <a:t>"undefined"</a:t>
            </a:r>
          </a:p>
        </p:txBody>
      </p:sp>
      <p:pic>
        <p:nvPicPr>
          <p:cNvPr id="3" name="图片 2"/>
          <p:cNvPicPr>
            <a:picLocks noChangeAspect="1"/>
          </p:cNvPicPr>
          <p:nvPr/>
        </p:nvPicPr>
        <p:blipFill>
          <a:blip r:embed="rId2"/>
          <a:stretch>
            <a:fillRect/>
          </a:stretch>
        </p:blipFill>
        <p:spPr>
          <a:xfrm>
            <a:off x="942057" y="2928098"/>
            <a:ext cx="2247619" cy="685714"/>
          </a:xfrm>
          <a:prstGeom prst="rect">
            <a:avLst/>
          </a:prstGeom>
        </p:spPr>
      </p:pic>
      <p:pic>
        <p:nvPicPr>
          <p:cNvPr id="5" name="图片 4"/>
          <p:cNvPicPr>
            <a:picLocks noChangeAspect="1"/>
          </p:cNvPicPr>
          <p:nvPr/>
        </p:nvPicPr>
        <p:blipFill>
          <a:blip r:embed="rId3"/>
          <a:stretch>
            <a:fillRect/>
          </a:stretch>
        </p:blipFill>
        <p:spPr>
          <a:xfrm>
            <a:off x="4150310" y="2813812"/>
            <a:ext cx="3733333" cy="914286"/>
          </a:xfrm>
          <a:prstGeom prst="rect">
            <a:avLst/>
          </a:prstGeom>
        </p:spPr>
      </p:pic>
      <p:pic>
        <p:nvPicPr>
          <p:cNvPr id="6" name="图片 5"/>
          <p:cNvPicPr>
            <a:picLocks noChangeAspect="1"/>
          </p:cNvPicPr>
          <p:nvPr/>
        </p:nvPicPr>
        <p:blipFill>
          <a:blip r:embed="rId4"/>
          <a:stretch>
            <a:fillRect/>
          </a:stretch>
        </p:blipFill>
        <p:spPr>
          <a:xfrm>
            <a:off x="3945232" y="4402055"/>
            <a:ext cx="1885714" cy="1485714"/>
          </a:xfrm>
          <a:prstGeom prst="rect">
            <a:avLst/>
          </a:prstGeom>
        </p:spPr>
      </p:pic>
      <p:sp>
        <p:nvSpPr>
          <p:cNvPr id="7" name="文本框 6"/>
          <p:cNvSpPr txBox="1"/>
          <p:nvPr/>
        </p:nvSpPr>
        <p:spPr>
          <a:xfrm>
            <a:off x="1130652" y="4625243"/>
            <a:ext cx="2267304" cy="369332"/>
          </a:xfrm>
          <a:prstGeom prst="rect">
            <a:avLst/>
          </a:prstGeom>
          <a:noFill/>
        </p:spPr>
        <p:txBody>
          <a:bodyPr wrap="square" rtlCol="0">
            <a:spAutoFit/>
          </a:bodyPr>
          <a:lstStyle/>
          <a:p>
            <a:r>
              <a:rPr lang="zh-CN" altLang="en-US" dirty="0"/>
              <a:t>思考</a:t>
            </a:r>
            <a:r>
              <a:rPr lang="en-US" altLang="zh-CN" dirty="0"/>
              <a:t>:</a:t>
            </a:r>
            <a:r>
              <a:rPr lang="zh-CN" altLang="en-US" dirty="0"/>
              <a:t>有值还是无值</a:t>
            </a:r>
          </a:p>
        </p:txBody>
      </p:sp>
    </p:spTree>
    <p:extLst>
      <p:ext uri="{BB962C8B-B14F-4D97-AF65-F5344CB8AC3E}">
        <p14:creationId xmlns:p14="http://schemas.microsoft.com/office/powerpoint/2010/main" val="338852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类型转换</a:t>
            </a:r>
          </a:p>
        </p:txBody>
      </p:sp>
      <p:sp>
        <p:nvSpPr>
          <p:cNvPr id="4" name="文本框 3"/>
          <p:cNvSpPr txBox="1"/>
          <p:nvPr/>
        </p:nvSpPr>
        <p:spPr>
          <a:xfrm>
            <a:off x="298273" y="1463512"/>
            <a:ext cx="7163683" cy="369332"/>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基本数据类型转字符串类型：</a:t>
            </a:r>
            <a:r>
              <a:rPr lang="en-US" altLang="zh-CN" b="1" dirty="0" err="1">
                <a:solidFill>
                  <a:srgbClr val="FF0000"/>
                </a:solidFill>
              </a:rPr>
              <a:t>toString</a:t>
            </a:r>
            <a:r>
              <a:rPr lang="zh-CN" altLang="en-US" b="1" dirty="0">
                <a:solidFill>
                  <a:srgbClr val="FF0000"/>
                </a:solidFill>
              </a:rPr>
              <a:t>方法和</a:t>
            </a:r>
            <a:r>
              <a:rPr lang="en-US" altLang="zh-CN" b="1" dirty="0">
                <a:solidFill>
                  <a:srgbClr val="FF0000"/>
                </a:solidFill>
              </a:rPr>
              <a:t>String</a:t>
            </a:r>
            <a:r>
              <a:rPr lang="zh-CN" altLang="en-US" b="1" dirty="0">
                <a:solidFill>
                  <a:srgbClr val="FF0000"/>
                </a:solidFill>
              </a:rPr>
              <a:t>方法及拼接</a:t>
            </a:r>
            <a:endParaRPr lang="en-US" altLang="zh-CN" b="1" dirty="0">
              <a:solidFill>
                <a:srgbClr val="FF0000"/>
              </a:solidFill>
            </a:endParaRPr>
          </a:p>
        </p:txBody>
      </p:sp>
      <p:pic>
        <p:nvPicPr>
          <p:cNvPr id="3" name="图片 2"/>
          <p:cNvPicPr>
            <a:picLocks noChangeAspect="1"/>
          </p:cNvPicPr>
          <p:nvPr/>
        </p:nvPicPr>
        <p:blipFill>
          <a:blip r:embed="rId2"/>
          <a:stretch>
            <a:fillRect/>
          </a:stretch>
        </p:blipFill>
        <p:spPr>
          <a:xfrm>
            <a:off x="388584" y="1845381"/>
            <a:ext cx="2819048" cy="2600000"/>
          </a:xfrm>
          <a:prstGeom prst="rect">
            <a:avLst/>
          </a:prstGeom>
        </p:spPr>
      </p:pic>
      <p:pic>
        <p:nvPicPr>
          <p:cNvPr id="5" name="图片 4"/>
          <p:cNvPicPr>
            <a:picLocks noChangeAspect="1"/>
          </p:cNvPicPr>
          <p:nvPr/>
        </p:nvPicPr>
        <p:blipFill>
          <a:blip r:embed="rId3"/>
          <a:stretch>
            <a:fillRect/>
          </a:stretch>
        </p:blipFill>
        <p:spPr>
          <a:xfrm>
            <a:off x="388584" y="4457918"/>
            <a:ext cx="2285714" cy="1171429"/>
          </a:xfrm>
          <a:prstGeom prst="rect">
            <a:avLst/>
          </a:prstGeom>
        </p:spPr>
      </p:pic>
      <p:pic>
        <p:nvPicPr>
          <p:cNvPr id="6" name="图片 5"/>
          <p:cNvPicPr>
            <a:picLocks noChangeAspect="1"/>
          </p:cNvPicPr>
          <p:nvPr/>
        </p:nvPicPr>
        <p:blipFill>
          <a:blip r:embed="rId4"/>
          <a:stretch>
            <a:fillRect/>
          </a:stretch>
        </p:blipFill>
        <p:spPr>
          <a:xfrm>
            <a:off x="3440305" y="1845381"/>
            <a:ext cx="3076190" cy="3266667"/>
          </a:xfrm>
          <a:prstGeom prst="rect">
            <a:avLst/>
          </a:prstGeom>
        </p:spPr>
      </p:pic>
      <p:sp>
        <p:nvSpPr>
          <p:cNvPr id="7" name="文本框 6"/>
          <p:cNvSpPr txBox="1"/>
          <p:nvPr/>
        </p:nvSpPr>
        <p:spPr>
          <a:xfrm>
            <a:off x="2947987" y="5162224"/>
            <a:ext cx="4039835" cy="369332"/>
          </a:xfrm>
          <a:prstGeom prst="rect">
            <a:avLst/>
          </a:prstGeom>
          <a:noFill/>
        </p:spPr>
        <p:txBody>
          <a:bodyPr wrap="square" rtlCol="0">
            <a:spAutoFit/>
          </a:bodyPr>
          <a:lstStyle/>
          <a:p>
            <a:r>
              <a:rPr lang="en-US" altLang="zh-CN" b="1" dirty="0">
                <a:solidFill>
                  <a:srgbClr val="FF0000"/>
                </a:solidFill>
              </a:rPr>
              <a:t>String</a:t>
            </a:r>
            <a:r>
              <a:rPr lang="zh-CN" altLang="en-US" b="1" dirty="0">
                <a:solidFill>
                  <a:srgbClr val="FF0000"/>
                </a:solidFill>
              </a:rPr>
              <a:t>方法适用于</a:t>
            </a:r>
            <a:r>
              <a:rPr lang="en-US" altLang="zh-CN" b="1" dirty="0">
                <a:solidFill>
                  <a:srgbClr val="FF0000"/>
                </a:solidFill>
              </a:rPr>
              <a:t>null</a:t>
            </a:r>
            <a:r>
              <a:rPr lang="zh-CN" altLang="en-US" b="1" dirty="0">
                <a:solidFill>
                  <a:srgbClr val="FF0000"/>
                </a:solidFill>
              </a:rPr>
              <a:t>和</a:t>
            </a:r>
            <a:r>
              <a:rPr lang="en-US" altLang="zh-CN" b="1" dirty="0">
                <a:solidFill>
                  <a:srgbClr val="FF0000"/>
                </a:solidFill>
              </a:rPr>
              <a:t>undefined</a:t>
            </a:r>
            <a:endParaRPr lang="zh-CN" altLang="en-US" b="1" dirty="0">
              <a:solidFill>
                <a:srgbClr val="FF0000"/>
              </a:solidFill>
            </a:endParaRPr>
          </a:p>
        </p:txBody>
      </p:sp>
      <p:pic>
        <p:nvPicPr>
          <p:cNvPr id="8" name="图片 7"/>
          <p:cNvPicPr>
            <a:picLocks noChangeAspect="1"/>
          </p:cNvPicPr>
          <p:nvPr/>
        </p:nvPicPr>
        <p:blipFill>
          <a:blip r:embed="rId5"/>
          <a:stretch>
            <a:fillRect/>
          </a:stretch>
        </p:blipFill>
        <p:spPr>
          <a:xfrm>
            <a:off x="5077727" y="5581732"/>
            <a:ext cx="3142857" cy="990476"/>
          </a:xfrm>
          <a:prstGeom prst="rect">
            <a:avLst/>
          </a:prstGeom>
        </p:spPr>
      </p:pic>
    </p:spTree>
    <p:extLst>
      <p:ext uri="{BB962C8B-B14F-4D97-AF65-F5344CB8AC3E}">
        <p14:creationId xmlns:p14="http://schemas.microsoft.com/office/powerpoint/2010/main" val="317163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基本数据类型转数值类型</a:t>
            </a:r>
          </a:p>
        </p:txBody>
      </p:sp>
      <p:sp>
        <p:nvSpPr>
          <p:cNvPr id="3" name="文本框 2"/>
          <p:cNvSpPr txBox="1"/>
          <p:nvPr/>
        </p:nvSpPr>
        <p:spPr>
          <a:xfrm>
            <a:off x="498474" y="1535289"/>
            <a:ext cx="8261704" cy="369332"/>
          </a:xfrm>
          <a:prstGeom prst="rect">
            <a:avLst/>
          </a:prstGeom>
          <a:noFill/>
        </p:spPr>
        <p:txBody>
          <a:bodyPr wrap="square" rtlCol="0">
            <a:spAutoFit/>
          </a:bodyPr>
          <a:lstStyle/>
          <a:p>
            <a:r>
              <a:rPr lang="zh-CN" altLang="en-US" dirty="0"/>
              <a:t>所有的基本数据类型都可以转数值类型</a:t>
            </a:r>
            <a:r>
              <a:rPr lang="en-US" altLang="zh-CN" dirty="0"/>
              <a:t>,</a:t>
            </a:r>
            <a:r>
              <a:rPr lang="en-US" altLang="zh-CN" dirty="0" err="1"/>
              <a:t>parseInt</a:t>
            </a:r>
            <a:r>
              <a:rPr lang="zh-CN" altLang="en-US" dirty="0"/>
              <a:t>和</a:t>
            </a:r>
            <a:r>
              <a:rPr lang="en-US" altLang="zh-CN" dirty="0" err="1"/>
              <a:t>parseFloat</a:t>
            </a:r>
            <a:r>
              <a:rPr lang="zh-CN" altLang="en-US" dirty="0"/>
              <a:t>及</a:t>
            </a:r>
            <a:r>
              <a:rPr lang="en-US" altLang="zh-CN" dirty="0"/>
              <a:t>Number</a:t>
            </a:r>
            <a:r>
              <a:rPr lang="zh-CN" altLang="en-US" dirty="0"/>
              <a:t>函数</a:t>
            </a:r>
          </a:p>
        </p:txBody>
      </p:sp>
      <p:pic>
        <p:nvPicPr>
          <p:cNvPr id="5" name="图片 4"/>
          <p:cNvPicPr>
            <a:picLocks noChangeAspect="1"/>
          </p:cNvPicPr>
          <p:nvPr/>
        </p:nvPicPr>
        <p:blipFill>
          <a:blip r:embed="rId2"/>
          <a:stretch>
            <a:fillRect/>
          </a:stretch>
        </p:blipFill>
        <p:spPr>
          <a:xfrm>
            <a:off x="498474" y="1988935"/>
            <a:ext cx="3800000" cy="1495238"/>
          </a:xfrm>
          <a:prstGeom prst="rect">
            <a:avLst/>
          </a:prstGeom>
        </p:spPr>
      </p:pic>
      <p:pic>
        <p:nvPicPr>
          <p:cNvPr id="6" name="图片 5"/>
          <p:cNvPicPr>
            <a:picLocks noChangeAspect="1"/>
          </p:cNvPicPr>
          <p:nvPr/>
        </p:nvPicPr>
        <p:blipFill>
          <a:blip r:embed="rId3"/>
          <a:stretch>
            <a:fillRect/>
          </a:stretch>
        </p:blipFill>
        <p:spPr>
          <a:xfrm>
            <a:off x="4298474" y="1988935"/>
            <a:ext cx="4247619" cy="1847619"/>
          </a:xfrm>
          <a:prstGeom prst="rect">
            <a:avLst/>
          </a:prstGeom>
        </p:spPr>
      </p:pic>
      <p:sp>
        <p:nvSpPr>
          <p:cNvPr id="7" name="文本框 6"/>
          <p:cNvSpPr txBox="1"/>
          <p:nvPr/>
        </p:nvSpPr>
        <p:spPr>
          <a:xfrm>
            <a:off x="394281" y="3568487"/>
            <a:ext cx="3904193" cy="369332"/>
          </a:xfrm>
          <a:prstGeom prst="rect">
            <a:avLst/>
          </a:prstGeom>
          <a:noFill/>
        </p:spPr>
        <p:txBody>
          <a:bodyPr wrap="square" rtlCol="0">
            <a:spAutoFit/>
          </a:bodyPr>
          <a:lstStyle/>
          <a:p>
            <a:r>
              <a:rPr lang="zh-CN" altLang="en-US" dirty="0">
                <a:solidFill>
                  <a:srgbClr val="FF0000"/>
                </a:solidFill>
              </a:rPr>
              <a:t>转浮点型数值类型的函数</a:t>
            </a:r>
            <a:r>
              <a:rPr lang="en-US" altLang="zh-CN" dirty="0">
                <a:solidFill>
                  <a:srgbClr val="FF0000"/>
                </a:solidFill>
              </a:rPr>
              <a:t>:</a:t>
            </a:r>
            <a:r>
              <a:rPr lang="en-US" altLang="zh-CN" dirty="0" err="1">
                <a:solidFill>
                  <a:srgbClr val="FF0000"/>
                </a:solidFill>
              </a:rPr>
              <a:t>parseFloat</a:t>
            </a:r>
            <a:endParaRPr lang="zh-CN" altLang="en-US" dirty="0">
              <a:solidFill>
                <a:srgbClr val="FF0000"/>
              </a:solidFill>
            </a:endParaRPr>
          </a:p>
        </p:txBody>
      </p:sp>
      <p:pic>
        <p:nvPicPr>
          <p:cNvPr id="8" name="图片 7"/>
          <p:cNvPicPr>
            <a:picLocks noChangeAspect="1"/>
          </p:cNvPicPr>
          <p:nvPr/>
        </p:nvPicPr>
        <p:blipFill>
          <a:blip r:embed="rId4"/>
          <a:stretch>
            <a:fillRect/>
          </a:stretch>
        </p:blipFill>
        <p:spPr>
          <a:xfrm>
            <a:off x="200755" y="3964788"/>
            <a:ext cx="4428571" cy="1638095"/>
          </a:xfrm>
          <a:prstGeom prst="rect">
            <a:avLst/>
          </a:prstGeom>
        </p:spPr>
      </p:pic>
      <p:sp>
        <p:nvSpPr>
          <p:cNvPr id="9" name="文本框 8"/>
          <p:cNvSpPr txBox="1"/>
          <p:nvPr/>
        </p:nvSpPr>
        <p:spPr>
          <a:xfrm>
            <a:off x="87867" y="5620624"/>
            <a:ext cx="4831052" cy="923330"/>
          </a:xfrm>
          <a:prstGeom prst="rect">
            <a:avLst/>
          </a:prstGeom>
          <a:noFill/>
        </p:spPr>
        <p:txBody>
          <a:bodyPr wrap="square" rtlCol="0">
            <a:spAutoFit/>
          </a:bodyPr>
          <a:lstStyle/>
          <a:p>
            <a:r>
              <a:rPr lang="en-US" altLang="zh-CN" dirty="0" err="1">
                <a:solidFill>
                  <a:srgbClr val="FF0000"/>
                </a:solidFill>
              </a:rPr>
              <a:t>parseFloat</a:t>
            </a:r>
            <a:r>
              <a:rPr lang="zh-CN" altLang="en-US" dirty="0">
                <a:solidFill>
                  <a:srgbClr val="FF0000"/>
                </a:solidFill>
              </a:rPr>
              <a:t>函数和</a:t>
            </a:r>
            <a:r>
              <a:rPr lang="en-US" altLang="zh-CN" dirty="0" err="1">
                <a:solidFill>
                  <a:srgbClr val="FF0000"/>
                </a:solidFill>
              </a:rPr>
              <a:t>parseInt</a:t>
            </a:r>
            <a:r>
              <a:rPr lang="zh-CN" altLang="en-US" dirty="0">
                <a:solidFill>
                  <a:srgbClr val="FF0000"/>
                </a:solidFill>
              </a:rPr>
              <a:t>函数相似，遇到整数转整数，遇到小数转小数，按照十进制方式转，如果遇到第二个</a:t>
            </a:r>
            <a:r>
              <a:rPr lang="en-US" altLang="zh-CN" dirty="0">
                <a:solidFill>
                  <a:srgbClr val="FF0000"/>
                </a:solidFill>
              </a:rPr>
              <a:t>.</a:t>
            </a:r>
            <a:r>
              <a:rPr lang="zh-CN" altLang="en-US" dirty="0">
                <a:solidFill>
                  <a:srgbClr val="FF0000"/>
                </a:solidFill>
              </a:rPr>
              <a:t>忽略后面内容</a:t>
            </a:r>
          </a:p>
        </p:txBody>
      </p:sp>
      <p:pic>
        <p:nvPicPr>
          <p:cNvPr id="10" name="图片 9"/>
          <p:cNvPicPr>
            <a:picLocks noChangeAspect="1"/>
          </p:cNvPicPr>
          <p:nvPr/>
        </p:nvPicPr>
        <p:blipFill>
          <a:blip r:embed="rId5"/>
          <a:stretch>
            <a:fillRect/>
          </a:stretch>
        </p:blipFill>
        <p:spPr>
          <a:xfrm>
            <a:off x="5031807" y="3857161"/>
            <a:ext cx="3514286" cy="2276190"/>
          </a:xfrm>
          <a:prstGeom prst="rect">
            <a:avLst/>
          </a:prstGeom>
        </p:spPr>
      </p:pic>
    </p:spTree>
    <p:extLst>
      <p:ext uri="{BB962C8B-B14F-4D97-AF65-F5344CB8AC3E}">
        <p14:creationId xmlns:p14="http://schemas.microsoft.com/office/powerpoint/2010/main" val="689847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基本数据类型转布尔类型</a:t>
            </a:r>
          </a:p>
        </p:txBody>
      </p:sp>
      <p:sp>
        <p:nvSpPr>
          <p:cNvPr id="4" name="文本框 3"/>
          <p:cNvSpPr txBox="1"/>
          <p:nvPr/>
        </p:nvSpPr>
        <p:spPr>
          <a:xfrm>
            <a:off x="498475" y="1648178"/>
            <a:ext cx="3486504" cy="369332"/>
          </a:xfrm>
          <a:prstGeom prst="rect">
            <a:avLst/>
          </a:prstGeom>
          <a:noFill/>
        </p:spPr>
        <p:txBody>
          <a:bodyPr wrap="square" rtlCol="0">
            <a:spAutoFit/>
          </a:bodyPr>
          <a:lstStyle/>
          <a:p>
            <a:r>
              <a:rPr lang="zh-CN" altLang="en-US" dirty="0"/>
              <a:t>所有的基本数据类型转布尔类型</a:t>
            </a:r>
          </a:p>
        </p:txBody>
      </p:sp>
      <p:pic>
        <p:nvPicPr>
          <p:cNvPr id="3" name="图片 2"/>
          <p:cNvPicPr>
            <a:picLocks noChangeAspect="1"/>
          </p:cNvPicPr>
          <p:nvPr/>
        </p:nvPicPr>
        <p:blipFill>
          <a:blip r:embed="rId2"/>
          <a:stretch>
            <a:fillRect/>
          </a:stretch>
        </p:blipFill>
        <p:spPr>
          <a:xfrm>
            <a:off x="498475" y="2102321"/>
            <a:ext cx="3552381" cy="1885714"/>
          </a:xfrm>
          <a:prstGeom prst="rect">
            <a:avLst/>
          </a:prstGeom>
        </p:spPr>
      </p:pic>
      <p:sp>
        <p:nvSpPr>
          <p:cNvPr id="5" name="文本框 4"/>
          <p:cNvSpPr txBox="1"/>
          <p:nvPr/>
        </p:nvSpPr>
        <p:spPr>
          <a:xfrm>
            <a:off x="395111" y="4095424"/>
            <a:ext cx="3951111" cy="369332"/>
          </a:xfrm>
          <a:prstGeom prst="rect">
            <a:avLst/>
          </a:prstGeom>
          <a:noFill/>
        </p:spPr>
        <p:txBody>
          <a:bodyPr wrap="square" rtlCol="0">
            <a:spAutoFit/>
          </a:bodyPr>
          <a:lstStyle/>
          <a:p>
            <a:r>
              <a:rPr lang="zh-CN" altLang="en-US" dirty="0"/>
              <a:t>前面内容已经介绍，这里为复习内容</a:t>
            </a:r>
          </a:p>
        </p:txBody>
      </p:sp>
    </p:spTree>
    <p:extLst>
      <p:ext uri="{BB962C8B-B14F-4D97-AF65-F5344CB8AC3E}">
        <p14:creationId xmlns:p14="http://schemas.microsoft.com/office/powerpoint/2010/main" val="1056928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算数运算符</a:t>
            </a:r>
          </a:p>
        </p:txBody>
      </p:sp>
      <p:sp>
        <p:nvSpPr>
          <p:cNvPr id="4" name="文本框 3"/>
          <p:cNvSpPr txBox="1"/>
          <p:nvPr/>
        </p:nvSpPr>
        <p:spPr>
          <a:xfrm>
            <a:off x="386766" y="1450975"/>
            <a:ext cx="1983902" cy="369332"/>
          </a:xfrm>
          <a:prstGeom prst="rect">
            <a:avLst/>
          </a:prstGeom>
          <a:noFill/>
        </p:spPr>
        <p:txBody>
          <a:bodyPr wrap="square" rtlCol="0">
            <a:spAutoFit/>
          </a:bodyPr>
          <a:lstStyle/>
          <a:p>
            <a:r>
              <a:rPr lang="zh-CN" altLang="en-US" dirty="0"/>
              <a:t>算术运算符</a:t>
            </a:r>
            <a:r>
              <a:rPr lang="en-US" altLang="zh-CN" dirty="0"/>
              <a:t>:</a:t>
            </a:r>
            <a:endParaRPr lang="zh-CN" altLang="en-US" dirty="0"/>
          </a:p>
        </p:txBody>
      </p:sp>
      <p:pic>
        <p:nvPicPr>
          <p:cNvPr id="3" name="图片 2"/>
          <p:cNvPicPr>
            <a:picLocks noChangeAspect="1"/>
          </p:cNvPicPr>
          <p:nvPr/>
        </p:nvPicPr>
        <p:blipFill>
          <a:blip r:embed="rId2"/>
          <a:stretch>
            <a:fillRect/>
          </a:stretch>
        </p:blipFill>
        <p:spPr>
          <a:xfrm>
            <a:off x="1810392" y="1450975"/>
            <a:ext cx="5504762" cy="2200000"/>
          </a:xfrm>
          <a:prstGeom prst="rect">
            <a:avLst/>
          </a:prstGeom>
        </p:spPr>
      </p:pic>
      <p:sp>
        <p:nvSpPr>
          <p:cNvPr id="6" name="文本框 5"/>
          <p:cNvSpPr txBox="1"/>
          <p:nvPr/>
        </p:nvSpPr>
        <p:spPr>
          <a:xfrm>
            <a:off x="278047" y="5122198"/>
            <a:ext cx="1532345" cy="646331"/>
          </a:xfrm>
          <a:prstGeom prst="rect">
            <a:avLst/>
          </a:prstGeom>
          <a:noFill/>
        </p:spPr>
        <p:txBody>
          <a:bodyPr wrap="square" rtlCol="0">
            <a:spAutoFit/>
          </a:bodyPr>
          <a:lstStyle/>
          <a:p>
            <a:r>
              <a:rPr lang="zh-CN" altLang="en-US" dirty="0"/>
              <a:t>赋值运算符</a:t>
            </a:r>
            <a:r>
              <a:rPr lang="en-US" altLang="zh-CN" dirty="0"/>
              <a:t>:</a:t>
            </a:r>
          </a:p>
          <a:p>
            <a:r>
              <a:rPr lang="en-US" altLang="zh-CN" dirty="0"/>
              <a:t>X=10</a:t>
            </a:r>
            <a:r>
              <a:rPr lang="zh-CN" altLang="en-US" dirty="0"/>
              <a:t>和</a:t>
            </a:r>
            <a:r>
              <a:rPr lang="en-US" altLang="zh-CN" dirty="0"/>
              <a:t>y=5;</a:t>
            </a:r>
            <a:endParaRPr lang="zh-CN" altLang="en-US" dirty="0"/>
          </a:p>
        </p:txBody>
      </p:sp>
      <p:pic>
        <p:nvPicPr>
          <p:cNvPr id="7" name="图片 6"/>
          <p:cNvPicPr>
            <a:picLocks noChangeAspect="1"/>
          </p:cNvPicPr>
          <p:nvPr/>
        </p:nvPicPr>
        <p:blipFill>
          <a:blip r:embed="rId3"/>
          <a:stretch>
            <a:fillRect/>
          </a:stretch>
        </p:blipFill>
        <p:spPr>
          <a:xfrm>
            <a:off x="1810392" y="4675154"/>
            <a:ext cx="5742857" cy="1600000"/>
          </a:xfrm>
          <a:prstGeom prst="rect">
            <a:avLst/>
          </a:prstGeom>
        </p:spPr>
      </p:pic>
      <p:sp>
        <p:nvSpPr>
          <p:cNvPr id="8" name="文本框 7"/>
          <p:cNvSpPr txBox="1"/>
          <p:nvPr/>
        </p:nvSpPr>
        <p:spPr>
          <a:xfrm>
            <a:off x="129796" y="3377157"/>
            <a:ext cx="8865953" cy="1200329"/>
          </a:xfrm>
          <a:prstGeom prst="rect">
            <a:avLst/>
          </a:prstGeom>
          <a:noFill/>
        </p:spPr>
        <p:txBody>
          <a:bodyPr wrap="square" rtlCol="0">
            <a:spAutoFit/>
          </a:bodyPr>
          <a:lstStyle/>
          <a:p>
            <a:r>
              <a:rPr lang="zh-CN" altLang="en-US" dirty="0"/>
              <a:t>常识</a:t>
            </a:r>
            <a:r>
              <a:rPr lang="en-US" altLang="zh-CN" dirty="0"/>
              <a:t>:</a:t>
            </a:r>
          </a:p>
          <a:p>
            <a:r>
              <a:rPr lang="zh-CN" altLang="en-US" dirty="0"/>
              <a:t>只能操作一个值的操作符叫一元操作符</a:t>
            </a:r>
            <a:r>
              <a:rPr lang="en-US" altLang="zh-CN" dirty="0"/>
              <a:t>,</a:t>
            </a:r>
            <a:r>
              <a:rPr lang="zh-CN" altLang="en-US" dirty="0"/>
              <a:t>组成的表达式叫一元表达式</a:t>
            </a:r>
            <a:r>
              <a:rPr lang="en-US" altLang="zh-CN" dirty="0"/>
              <a:t>.(</a:t>
            </a:r>
            <a:r>
              <a:rPr lang="zh-CN" altLang="en-US" dirty="0"/>
              <a:t>一个值一个运算符</a:t>
            </a:r>
            <a:r>
              <a:rPr lang="en-US" altLang="zh-CN" dirty="0"/>
              <a:t>)</a:t>
            </a:r>
          </a:p>
          <a:p>
            <a:r>
              <a:rPr lang="zh-CN" altLang="en-US" dirty="0"/>
              <a:t>由两个值和一个运算符连接起来的表达式叫二元表达式。</a:t>
            </a:r>
            <a:r>
              <a:rPr lang="en-US" altLang="zh-CN" dirty="0"/>
              <a:t>(</a:t>
            </a:r>
            <a:r>
              <a:rPr lang="zh-CN" altLang="en-US" dirty="0"/>
              <a:t>两个值一个运算符</a:t>
            </a:r>
            <a:r>
              <a:rPr lang="en-US" altLang="zh-CN" dirty="0"/>
              <a:t>)</a:t>
            </a:r>
          </a:p>
          <a:p>
            <a:r>
              <a:rPr lang="zh-CN" altLang="en-US" dirty="0"/>
              <a:t>由三个值和两个运算符连接起来的表达式叫三元表达式</a:t>
            </a:r>
            <a:r>
              <a:rPr lang="en-US" altLang="zh-CN" dirty="0"/>
              <a:t>.(</a:t>
            </a:r>
            <a:r>
              <a:rPr lang="zh-CN" altLang="en-US" dirty="0"/>
              <a:t>三个值两个运算符</a:t>
            </a:r>
            <a:r>
              <a:rPr lang="en-US" altLang="zh-CN" dirty="0"/>
              <a:t>)</a:t>
            </a:r>
            <a:endParaRPr lang="zh-CN" altLang="en-US" dirty="0"/>
          </a:p>
        </p:txBody>
      </p:sp>
      <p:pic>
        <p:nvPicPr>
          <p:cNvPr id="9" name="图片 8"/>
          <p:cNvPicPr>
            <a:picLocks noChangeAspect="1"/>
          </p:cNvPicPr>
          <p:nvPr/>
        </p:nvPicPr>
        <p:blipFill>
          <a:blip r:embed="rId4"/>
          <a:stretch>
            <a:fillRect/>
          </a:stretch>
        </p:blipFill>
        <p:spPr>
          <a:xfrm>
            <a:off x="7315154" y="1902255"/>
            <a:ext cx="2323809" cy="752381"/>
          </a:xfrm>
          <a:prstGeom prst="rect">
            <a:avLst/>
          </a:prstGeom>
        </p:spPr>
      </p:pic>
    </p:spTree>
    <p:extLst>
      <p:ext uri="{BB962C8B-B14F-4D97-AF65-F5344CB8AC3E}">
        <p14:creationId xmlns:p14="http://schemas.microsoft.com/office/powerpoint/2010/main" val="107959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一元运算符及一元表达式</a:t>
            </a:r>
          </a:p>
        </p:txBody>
      </p:sp>
      <p:sp>
        <p:nvSpPr>
          <p:cNvPr id="4" name="文本框 3"/>
          <p:cNvSpPr txBox="1"/>
          <p:nvPr/>
        </p:nvSpPr>
        <p:spPr>
          <a:xfrm>
            <a:off x="498474" y="1648178"/>
            <a:ext cx="3486503" cy="2862322"/>
          </a:xfrm>
          <a:prstGeom prst="rect">
            <a:avLst/>
          </a:prstGeom>
          <a:noFill/>
        </p:spPr>
        <p:txBody>
          <a:bodyPr wrap="square" rtlCol="0">
            <a:spAutoFit/>
          </a:bodyPr>
          <a:lstStyle/>
          <a:p>
            <a:r>
              <a:rPr lang="zh-CN" altLang="en-US" b="1" dirty="0">
                <a:solidFill>
                  <a:srgbClr val="FF0000"/>
                </a:solidFill>
              </a:rPr>
              <a:t>前置</a:t>
            </a:r>
            <a:r>
              <a:rPr lang="en-US" altLang="zh-CN" b="1" dirty="0">
                <a:solidFill>
                  <a:srgbClr val="FF0000"/>
                </a:solidFill>
              </a:rPr>
              <a:t>++</a:t>
            </a:r>
            <a:r>
              <a:rPr lang="zh-CN" altLang="en-US" b="1" dirty="0">
                <a:solidFill>
                  <a:srgbClr val="FF0000"/>
                </a:solidFill>
              </a:rPr>
              <a:t>：先加</a:t>
            </a:r>
            <a:r>
              <a:rPr lang="en-US" altLang="zh-CN" b="1" dirty="0">
                <a:solidFill>
                  <a:srgbClr val="FF0000"/>
                </a:solidFill>
              </a:rPr>
              <a:t>1</a:t>
            </a:r>
            <a:r>
              <a:rPr lang="zh-CN" altLang="en-US" b="1" dirty="0">
                <a:solidFill>
                  <a:srgbClr val="FF0000"/>
                </a:solidFill>
              </a:rPr>
              <a:t>，后参与运算</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后置</a:t>
            </a:r>
            <a:r>
              <a:rPr lang="en-US" altLang="zh-CN" b="1" dirty="0">
                <a:solidFill>
                  <a:srgbClr val="FF0000"/>
                </a:solidFill>
              </a:rPr>
              <a:t>++</a:t>
            </a:r>
            <a:r>
              <a:rPr lang="zh-CN" altLang="en-US" b="1" dirty="0">
                <a:solidFill>
                  <a:srgbClr val="FF0000"/>
                </a:solidFill>
              </a:rPr>
              <a:t>：先参与运算，后加</a:t>
            </a:r>
            <a:r>
              <a:rPr lang="en-US" altLang="zh-CN" b="1" dirty="0">
                <a:solidFill>
                  <a:srgbClr val="FF0000"/>
                </a:solidFill>
              </a:rPr>
              <a:t>1</a:t>
            </a:r>
          </a:p>
          <a:p>
            <a:endParaRPr lang="en-US" altLang="zh-CN" dirty="0"/>
          </a:p>
          <a:p>
            <a:r>
              <a:rPr lang="zh-CN" altLang="en-US" b="1" dirty="0">
                <a:solidFill>
                  <a:srgbClr val="FF0000"/>
                </a:solidFill>
              </a:rPr>
              <a:t>上面两个理解后，下面两个自通</a:t>
            </a:r>
            <a:endParaRPr lang="en-US" altLang="zh-CN" b="1" dirty="0">
              <a:solidFill>
                <a:srgbClr val="FF0000"/>
              </a:solidFill>
            </a:endParaRPr>
          </a:p>
          <a:p>
            <a:endParaRPr lang="en-US" altLang="zh-CN" dirty="0"/>
          </a:p>
          <a:p>
            <a:r>
              <a:rPr lang="zh-CN" altLang="en-US" dirty="0"/>
              <a:t>前置</a:t>
            </a:r>
            <a:r>
              <a:rPr lang="en-US" altLang="zh-CN" dirty="0"/>
              <a:t>--  </a:t>
            </a:r>
            <a:r>
              <a:rPr lang="zh-CN" altLang="en-US" dirty="0"/>
              <a:t>：先减</a:t>
            </a:r>
            <a:r>
              <a:rPr lang="en-US" altLang="zh-CN" dirty="0"/>
              <a:t>1</a:t>
            </a:r>
            <a:r>
              <a:rPr lang="zh-CN" altLang="en-US" dirty="0"/>
              <a:t>，后参与运算</a:t>
            </a:r>
            <a:endParaRPr lang="en-US" altLang="zh-CN" dirty="0"/>
          </a:p>
          <a:p>
            <a:r>
              <a:rPr lang="zh-CN" altLang="en-US" dirty="0"/>
              <a:t>后置</a:t>
            </a:r>
            <a:r>
              <a:rPr lang="en-US" altLang="zh-CN" dirty="0"/>
              <a:t>--  </a:t>
            </a:r>
            <a:r>
              <a:rPr lang="zh-CN" altLang="en-US" dirty="0"/>
              <a:t>：先参与运算，后减</a:t>
            </a:r>
            <a:r>
              <a:rPr lang="en-US" altLang="zh-CN" dirty="0"/>
              <a:t>1</a:t>
            </a:r>
          </a:p>
          <a:p>
            <a:r>
              <a:rPr lang="zh-CN" altLang="en-US" dirty="0"/>
              <a:t>思考</a:t>
            </a:r>
            <a:r>
              <a:rPr lang="en-US" altLang="zh-CN" dirty="0"/>
              <a:t>:</a:t>
            </a:r>
          </a:p>
        </p:txBody>
      </p:sp>
      <p:pic>
        <p:nvPicPr>
          <p:cNvPr id="3" name="图片 2"/>
          <p:cNvPicPr>
            <a:picLocks noChangeAspect="1"/>
          </p:cNvPicPr>
          <p:nvPr/>
        </p:nvPicPr>
        <p:blipFill>
          <a:blip r:embed="rId2"/>
          <a:stretch>
            <a:fillRect/>
          </a:stretch>
        </p:blipFill>
        <p:spPr>
          <a:xfrm>
            <a:off x="4075290" y="2672850"/>
            <a:ext cx="2971429" cy="1009524"/>
          </a:xfrm>
          <a:prstGeom prst="rect">
            <a:avLst/>
          </a:prstGeom>
        </p:spPr>
      </p:pic>
      <p:pic>
        <p:nvPicPr>
          <p:cNvPr id="5" name="图片 4"/>
          <p:cNvPicPr>
            <a:picLocks noChangeAspect="1"/>
          </p:cNvPicPr>
          <p:nvPr/>
        </p:nvPicPr>
        <p:blipFill>
          <a:blip r:embed="rId3"/>
          <a:stretch>
            <a:fillRect/>
          </a:stretch>
        </p:blipFill>
        <p:spPr>
          <a:xfrm>
            <a:off x="3869936" y="1195796"/>
            <a:ext cx="3028571" cy="904762"/>
          </a:xfrm>
          <a:prstGeom prst="rect">
            <a:avLst/>
          </a:prstGeom>
        </p:spPr>
      </p:pic>
      <p:pic>
        <p:nvPicPr>
          <p:cNvPr id="6" name="图片 5"/>
          <p:cNvPicPr>
            <a:picLocks noChangeAspect="1"/>
          </p:cNvPicPr>
          <p:nvPr/>
        </p:nvPicPr>
        <p:blipFill>
          <a:blip r:embed="rId4"/>
          <a:stretch>
            <a:fillRect/>
          </a:stretch>
        </p:blipFill>
        <p:spPr>
          <a:xfrm>
            <a:off x="1656738" y="4403662"/>
            <a:ext cx="4295238" cy="980952"/>
          </a:xfrm>
          <a:prstGeom prst="rect">
            <a:avLst/>
          </a:prstGeom>
        </p:spPr>
      </p:pic>
      <p:pic>
        <p:nvPicPr>
          <p:cNvPr id="8" name="图片 7"/>
          <p:cNvPicPr>
            <a:picLocks noChangeAspect="1"/>
          </p:cNvPicPr>
          <p:nvPr/>
        </p:nvPicPr>
        <p:blipFill>
          <a:blip r:embed="rId5"/>
          <a:stretch>
            <a:fillRect/>
          </a:stretch>
        </p:blipFill>
        <p:spPr>
          <a:xfrm>
            <a:off x="5738456" y="4369474"/>
            <a:ext cx="704762" cy="1161905"/>
          </a:xfrm>
          <a:prstGeom prst="rect">
            <a:avLst/>
          </a:prstGeom>
        </p:spPr>
      </p:pic>
      <p:sp>
        <p:nvSpPr>
          <p:cNvPr id="9" name="文本框 8"/>
          <p:cNvSpPr txBox="1"/>
          <p:nvPr/>
        </p:nvSpPr>
        <p:spPr>
          <a:xfrm>
            <a:off x="5951976" y="4510500"/>
            <a:ext cx="794089" cy="923330"/>
          </a:xfrm>
          <a:prstGeom prst="rect">
            <a:avLst/>
          </a:prstGeom>
          <a:noFill/>
        </p:spPr>
        <p:txBody>
          <a:bodyPr wrap="square" rtlCol="0">
            <a:spAutoFit/>
          </a:bodyPr>
          <a:lstStyle/>
          <a:p>
            <a:r>
              <a:rPr lang="zh-CN" altLang="en-US" b="1" dirty="0">
                <a:solidFill>
                  <a:srgbClr val="FF0000"/>
                </a:solidFill>
              </a:rPr>
              <a:t>有</a:t>
            </a:r>
            <a:endParaRPr lang="en-US" altLang="zh-CN" b="1" dirty="0">
              <a:solidFill>
                <a:srgbClr val="FF0000"/>
              </a:solidFill>
            </a:endParaRPr>
          </a:p>
          <a:p>
            <a:r>
              <a:rPr lang="zh-CN" altLang="en-US" b="1" dirty="0">
                <a:solidFill>
                  <a:srgbClr val="FF0000"/>
                </a:solidFill>
              </a:rPr>
              <a:t>内</a:t>
            </a:r>
            <a:endParaRPr lang="en-US" altLang="zh-CN" b="1" dirty="0">
              <a:solidFill>
                <a:srgbClr val="FF0000"/>
              </a:solidFill>
            </a:endParaRPr>
          </a:p>
          <a:p>
            <a:r>
              <a:rPr lang="zh-CN" altLang="en-US" b="1" dirty="0">
                <a:solidFill>
                  <a:srgbClr val="FF0000"/>
                </a:solidFill>
              </a:rPr>
              <a:t>涵</a:t>
            </a:r>
          </a:p>
        </p:txBody>
      </p:sp>
    </p:spTree>
    <p:extLst>
      <p:ext uri="{BB962C8B-B14F-4D97-AF65-F5344CB8AC3E}">
        <p14:creationId xmlns:p14="http://schemas.microsoft.com/office/powerpoint/2010/main" val="2812074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比较运算符</a:t>
            </a:r>
          </a:p>
        </p:txBody>
      </p:sp>
      <p:sp>
        <p:nvSpPr>
          <p:cNvPr id="4" name="文本框 3"/>
          <p:cNvSpPr txBox="1"/>
          <p:nvPr/>
        </p:nvSpPr>
        <p:spPr>
          <a:xfrm>
            <a:off x="498474" y="1648178"/>
            <a:ext cx="5891037" cy="369332"/>
          </a:xfrm>
          <a:prstGeom prst="rect">
            <a:avLst/>
          </a:prstGeom>
          <a:noFill/>
        </p:spPr>
        <p:txBody>
          <a:bodyPr wrap="square" rtlCol="0">
            <a:spAutoFit/>
          </a:bodyPr>
          <a:lstStyle/>
          <a:p>
            <a:r>
              <a:rPr lang="zh-CN" altLang="en-US" b="1" dirty="0">
                <a:solidFill>
                  <a:srgbClr val="FF0000"/>
                </a:solidFill>
              </a:rPr>
              <a:t>比较运算符连接起来的表达式的结果为布尔类型的值</a:t>
            </a:r>
          </a:p>
        </p:txBody>
      </p:sp>
      <p:pic>
        <p:nvPicPr>
          <p:cNvPr id="3" name="图片 2"/>
          <p:cNvPicPr>
            <a:picLocks noChangeAspect="1"/>
          </p:cNvPicPr>
          <p:nvPr/>
        </p:nvPicPr>
        <p:blipFill>
          <a:blip r:embed="rId2"/>
          <a:stretch>
            <a:fillRect/>
          </a:stretch>
        </p:blipFill>
        <p:spPr>
          <a:xfrm>
            <a:off x="498474" y="2017510"/>
            <a:ext cx="3000000" cy="2142857"/>
          </a:xfrm>
          <a:prstGeom prst="rect">
            <a:avLst/>
          </a:prstGeom>
        </p:spPr>
      </p:pic>
      <p:sp>
        <p:nvSpPr>
          <p:cNvPr id="5" name="文本框 4"/>
          <p:cNvSpPr txBox="1"/>
          <p:nvPr/>
        </p:nvSpPr>
        <p:spPr>
          <a:xfrm>
            <a:off x="160106" y="4301067"/>
            <a:ext cx="8805333" cy="1477328"/>
          </a:xfrm>
          <a:prstGeom prst="rect">
            <a:avLst/>
          </a:prstGeom>
          <a:noFill/>
        </p:spPr>
        <p:txBody>
          <a:bodyPr wrap="square" rtlCol="0">
            <a:spAutoFit/>
          </a:bodyPr>
          <a:lstStyle/>
          <a:p>
            <a:r>
              <a:rPr lang="zh-CN" altLang="en-US" dirty="0"/>
              <a:t>注意</a:t>
            </a:r>
            <a:r>
              <a:rPr lang="en-US" altLang="zh-CN" dirty="0"/>
              <a:t>:</a:t>
            </a:r>
          </a:p>
          <a:p>
            <a:r>
              <a:rPr lang="en-US" altLang="zh-CN" dirty="0"/>
              <a:t>1.</a:t>
            </a:r>
            <a:r>
              <a:rPr lang="zh-CN" altLang="en-US" dirty="0"/>
              <a:t>在比较的字符编码值。  </a:t>
            </a:r>
          </a:p>
          <a:p>
            <a:r>
              <a:rPr lang="en-US" altLang="zh-CN" dirty="0"/>
              <a:t>2.</a:t>
            </a:r>
            <a:r>
              <a:rPr lang="zh-CN" altLang="en-US" dirty="0"/>
              <a:t>在比较数值和字符串时，字符串都会被转换字符串时，实际比较的是两个字符串中对应位置的每个字符成数值，然后再以数值方式进行比较 。</a:t>
            </a:r>
            <a:endParaRPr lang="en-US" altLang="zh-CN" dirty="0"/>
          </a:p>
          <a:p>
            <a:r>
              <a:rPr kumimoji="1" lang="en-US" altLang="zh-CN" dirty="0"/>
              <a:t>3.</a:t>
            </a:r>
            <a:r>
              <a:rPr kumimoji="1" lang="zh-CN" altLang="en-US" dirty="0"/>
              <a:t>如果一边是数子，另一边是</a:t>
            </a:r>
            <a:r>
              <a:rPr kumimoji="1" lang="en-US" altLang="zh-CN" dirty="0"/>
              <a:t>Boolean</a:t>
            </a:r>
            <a:r>
              <a:rPr kumimoji="1" lang="zh-CN" altLang="en-US" dirty="0"/>
              <a:t>，先把</a:t>
            </a:r>
            <a:r>
              <a:rPr kumimoji="1" lang="en-US" altLang="zh-CN" dirty="0" err="1"/>
              <a:t>Boolearn</a:t>
            </a:r>
            <a:r>
              <a:rPr kumimoji="1" lang="zh-CN" altLang="en-US" dirty="0"/>
              <a:t>类型的值转换成数字，再比较。</a:t>
            </a:r>
          </a:p>
        </p:txBody>
      </p:sp>
      <p:pic>
        <p:nvPicPr>
          <p:cNvPr id="6" name="图片 5"/>
          <p:cNvPicPr>
            <a:picLocks noChangeAspect="1"/>
          </p:cNvPicPr>
          <p:nvPr/>
        </p:nvPicPr>
        <p:blipFill>
          <a:blip r:embed="rId3"/>
          <a:stretch>
            <a:fillRect/>
          </a:stretch>
        </p:blipFill>
        <p:spPr>
          <a:xfrm>
            <a:off x="5219682" y="2464050"/>
            <a:ext cx="2542857" cy="695238"/>
          </a:xfrm>
          <a:prstGeom prst="rect">
            <a:avLst/>
          </a:prstGeom>
        </p:spPr>
      </p:pic>
    </p:spTree>
    <p:extLst>
      <p:ext uri="{BB962C8B-B14F-4D97-AF65-F5344CB8AC3E}">
        <p14:creationId xmlns:p14="http://schemas.microsoft.com/office/powerpoint/2010/main" val="382606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逻辑运算符</a:t>
            </a:r>
          </a:p>
        </p:txBody>
      </p:sp>
      <p:sp>
        <p:nvSpPr>
          <p:cNvPr id="4" name="文本框 3"/>
          <p:cNvSpPr txBox="1"/>
          <p:nvPr/>
        </p:nvSpPr>
        <p:spPr>
          <a:xfrm>
            <a:off x="498475" y="1648178"/>
            <a:ext cx="3644548" cy="369332"/>
          </a:xfrm>
          <a:prstGeom prst="rect">
            <a:avLst/>
          </a:prstGeom>
          <a:noFill/>
        </p:spPr>
        <p:txBody>
          <a:bodyPr wrap="square" rtlCol="0">
            <a:spAutoFit/>
          </a:bodyPr>
          <a:lstStyle/>
          <a:p>
            <a:r>
              <a:rPr lang="zh-CN" altLang="en-US" dirty="0"/>
              <a:t>逻辑运算符的结果为布尔类型的值</a:t>
            </a:r>
          </a:p>
        </p:txBody>
      </p:sp>
      <p:pic>
        <p:nvPicPr>
          <p:cNvPr id="3" name="图片 2"/>
          <p:cNvPicPr>
            <a:picLocks noChangeAspect="1"/>
          </p:cNvPicPr>
          <p:nvPr/>
        </p:nvPicPr>
        <p:blipFill>
          <a:blip r:embed="rId2"/>
          <a:stretch>
            <a:fillRect/>
          </a:stretch>
        </p:blipFill>
        <p:spPr>
          <a:xfrm>
            <a:off x="686286" y="2214713"/>
            <a:ext cx="2590476" cy="1104762"/>
          </a:xfrm>
          <a:prstGeom prst="rect">
            <a:avLst/>
          </a:prstGeom>
        </p:spPr>
      </p:pic>
      <p:sp>
        <p:nvSpPr>
          <p:cNvPr id="5" name="文本框 4"/>
          <p:cNvSpPr txBox="1"/>
          <p:nvPr/>
        </p:nvSpPr>
        <p:spPr>
          <a:xfrm>
            <a:off x="3276762" y="2144624"/>
            <a:ext cx="1362972" cy="1200329"/>
          </a:xfrm>
          <a:prstGeom prst="rect">
            <a:avLst/>
          </a:prstGeom>
          <a:noFill/>
        </p:spPr>
        <p:txBody>
          <a:bodyPr wrap="square" rtlCol="0">
            <a:spAutoFit/>
          </a:bodyPr>
          <a:lstStyle/>
          <a:p>
            <a:r>
              <a:rPr lang="zh-CN" altLang="en-US" dirty="0"/>
              <a:t>可以理解为</a:t>
            </a:r>
            <a:endParaRPr lang="en-US" altLang="zh-CN" dirty="0"/>
          </a:p>
          <a:p>
            <a:r>
              <a:rPr lang="zh-CN" altLang="en-US" dirty="0"/>
              <a:t>并且</a:t>
            </a:r>
            <a:endParaRPr lang="en-US" altLang="zh-CN" dirty="0"/>
          </a:p>
          <a:p>
            <a:r>
              <a:rPr lang="zh-CN" altLang="en-US" dirty="0"/>
              <a:t>或者</a:t>
            </a:r>
            <a:endParaRPr lang="en-US" altLang="zh-CN" dirty="0"/>
          </a:p>
          <a:p>
            <a:r>
              <a:rPr lang="zh-CN" altLang="en-US" dirty="0"/>
              <a:t>取反</a:t>
            </a:r>
            <a:r>
              <a:rPr lang="en-US" altLang="zh-CN" dirty="0"/>
              <a:t>(</a:t>
            </a:r>
            <a:r>
              <a:rPr lang="zh-CN" altLang="en-US" dirty="0"/>
              <a:t>非</a:t>
            </a:r>
            <a:r>
              <a:rPr lang="en-US" altLang="zh-CN" dirty="0"/>
              <a:t>)</a:t>
            </a:r>
            <a:endParaRPr lang="zh-CN" altLang="en-US" dirty="0"/>
          </a:p>
        </p:txBody>
      </p:sp>
      <p:sp>
        <p:nvSpPr>
          <p:cNvPr id="6" name="文本框 5"/>
          <p:cNvSpPr txBox="1"/>
          <p:nvPr/>
        </p:nvSpPr>
        <p:spPr>
          <a:xfrm>
            <a:off x="456304" y="3319475"/>
            <a:ext cx="7900459" cy="2862322"/>
          </a:xfrm>
          <a:prstGeom prst="rect">
            <a:avLst/>
          </a:prstGeom>
          <a:noFill/>
        </p:spPr>
        <p:txBody>
          <a:bodyPr wrap="square" rtlCol="0">
            <a:spAutoFit/>
          </a:bodyPr>
          <a:lstStyle/>
          <a:p>
            <a:r>
              <a:rPr lang="hr-HR" altLang="zh-CN" dirty="0"/>
              <a:t>&amp;&amp; </a:t>
            </a:r>
            <a:r>
              <a:rPr lang="zh-CN" altLang="en-US" dirty="0"/>
              <a:t> 与属于*短路操作*，即如果第一个操作数能够决定结果，那么就不会再对第二个操作数求值</a:t>
            </a:r>
            <a:endParaRPr lang="en-US" altLang="zh-CN" dirty="0"/>
          </a:p>
          <a:p>
            <a:pPr lvl="1"/>
            <a:r>
              <a:rPr lang="zh-CN" altLang="en-US" dirty="0"/>
              <a:t>只有两个操作数都为</a:t>
            </a:r>
            <a:r>
              <a:rPr lang="en-US" altLang="zh-CN" dirty="0"/>
              <a:t>true</a:t>
            </a:r>
            <a:r>
              <a:rPr lang="zh-CN" altLang="en-US" dirty="0"/>
              <a:t>，结果为</a:t>
            </a:r>
            <a:r>
              <a:rPr lang="en-US" altLang="zh-CN" dirty="0"/>
              <a:t>true</a:t>
            </a:r>
            <a:r>
              <a:rPr lang="zh-CN" altLang="en-US" dirty="0"/>
              <a:t> </a:t>
            </a:r>
            <a:endParaRPr lang="en-US" altLang="zh-CN" dirty="0"/>
          </a:p>
          <a:p>
            <a:pPr lvl="1"/>
            <a:r>
              <a:rPr lang="zh-CN" altLang="en-US" dirty="0"/>
              <a:t>只要有一个操作数为</a:t>
            </a:r>
            <a:r>
              <a:rPr lang="en-US" altLang="zh-CN" dirty="0"/>
              <a:t>false</a:t>
            </a:r>
            <a:r>
              <a:rPr lang="zh-CN" altLang="en-US" dirty="0"/>
              <a:t>，结果为</a:t>
            </a:r>
            <a:r>
              <a:rPr lang="en-US" altLang="zh-CN" dirty="0"/>
              <a:t>false</a:t>
            </a:r>
            <a:endParaRPr lang="hr-HR" altLang="zh-CN" dirty="0"/>
          </a:p>
          <a:p>
            <a:r>
              <a:rPr lang="hr-HR" altLang="zh-CN" dirty="0"/>
              <a:t>|| 	</a:t>
            </a:r>
            <a:r>
              <a:rPr lang="zh-CN" altLang="en-US" dirty="0"/>
              <a:t> 或属于*短路操作*，如果第一个操作数的求值结果为</a:t>
            </a:r>
            <a:r>
              <a:rPr lang="en-US" altLang="zh-CN" dirty="0"/>
              <a:t>true </a:t>
            </a:r>
            <a:r>
              <a:rPr lang="zh-CN" altLang="en-US" dirty="0"/>
              <a:t>，就不会对第二个操作数求值了</a:t>
            </a:r>
            <a:endParaRPr lang="en-US" altLang="zh-CN" dirty="0"/>
          </a:p>
          <a:p>
            <a:pPr lvl="1"/>
            <a:r>
              <a:rPr lang="zh-CN" altLang="en-US" dirty="0"/>
              <a:t>有一个操作数为</a:t>
            </a:r>
            <a:r>
              <a:rPr lang="en-US" altLang="zh-CN" dirty="0"/>
              <a:t>true</a:t>
            </a:r>
            <a:r>
              <a:rPr lang="zh-CN" altLang="en-US" dirty="0"/>
              <a:t>，结果为</a:t>
            </a:r>
            <a:r>
              <a:rPr lang="en-US" altLang="zh-CN" dirty="0"/>
              <a:t>true</a:t>
            </a:r>
          </a:p>
          <a:p>
            <a:pPr lvl="1"/>
            <a:r>
              <a:rPr lang="zh-CN" altLang="en-US" dirty="0"/>
              <a:t>有一个操作数</a:t>
            </a:r>
            <a:r>
              <a:rPr lang="en-US" altLang="zh-CN" dirty="0"/>
              <a:t>false</a:t>
            </a:r>
            <a:r>
              <a:rPr lang="zh-CN" altLang="en-US" dirty="0"/>
              <a:t>，结果为</a:t>
            </a:r>
            <a:r>
              <a:rPr lang="en-US" altLang="zh-CN" dirty="0"/>
              <a:t>false</a:t>
            </a:r>
            <a:endParaRPr lang="hr-HR" altLang="zh-CN" dirty="0"/>
          </a:p>
          <a:p>
            <a:r>
              <a:rPr lang="hr-HR" altLang="zh-CN" dirty="0"/>
              <a:t>!	</a:t>
            </a:r>
            <a:r>
              <a:rPr lang="zh-CN" altLang="en-US" dirty="0"/>
              <a:t> 非逻辑非操作符首先会将它的操作数转换为一个布尔值，然后再对其求反，</a:t>
            </a:r>
            <a:r>
              <a:rPr kumimoji="1" lang="zh-CN" altLang="en-US" dirty="0"/>
              <a:t>只有一个操作数</a:t>
            </a:r>
          </a:p>
        </p:txBody>
      </p:sp>
    </p:spTree>
    <p:extLst>
      <p:ext uri="{BB962C8B-B14F-4D97-AF65-F5344CB8AC3E}">
        <p14:creationId xmlns:p14="http://schemas.microsoft.com/office/powerpoint/2010/main" val="233966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逻辑与和逻辑或短路问题</a:t>
            </a:r>
          </a:p>
        </p:txBody>
      </p:sp>
      <p:sp>
        <p:nvSpPr>
          <p:cNvPr id="4" name="文本框 3"/>
          <p:cNvSpPr txBox="1"/>
          <p:nvPr/>
        </p:nvSpPr>
        <p:spPr>
          <a:xfrm>
            <a:off x="363008" y="1343378"/>
            <a:ext cx="8352015" cy="2585323"/>
          </a:xfrm>
          <a:prstGeom prst="rect">
            <a:avLst/>
          </a:prstGeom>
          <a:noFill/>
        </p:spPr>
        <p:txBody>
          <a:bodyPr wrap="square" rtlCol="0">
            <a:spAutoFit/>
          </a:bodyPr>
          <a:lstStyle/>
          <a:p>
            <a:r>
              <a:rPr kumimoji="1" lang="zh-CN" altLang="en-US" dirty="0"/>
              <a:t>与</a:t>
            </a:r>
            <a:endParaRPr kumimoji="1" lang="en-US" altLang="zh-CN" dirty="0"/>
          </a:p>
          <a:p>
            <a:pPr lvl="1"/>
            <a:r>
              <a:rPr kumimoji="1" lang="zh-CN" altLang="en-US" dirty="0"/>
              <a:t>如果第一个操作数是对象，返回第二个操作数</a:t>
            </a:r>
            <a:endParaRPr kumimoji="1" lang="en-US" altLang="zh-CN" dirty="0"/>
          </a:p>
          <a:p>
            <a:pPr lvl="1"/>
            <a:r>
              <a:rPr kumimoji="1" lang="zh-CN" altLang="en-US" dirty="0"/>
              <a:t>如果第二个操作数是对象，并且第一个操作数是</a:t>
            </a:r>
            <a:r>
              <a:rPr kumimoji="1" lang="en-US" altLang="zh-CN" dirty="0"/>
              <a:t>true</a:t>
            </a:r>
            <a:r>
              <a:rPr kumimoji="1" lang="zh-CN" altLang="en-US" dirty="0"/>
              <a:t>返回第二个操作数</a:t>
            </a:r>
            <a:endParaRPr kumimoji="1" lang="en-US" altLang="zh-CN" dirty="0"/>
          </a:p>
          <a:p>
            <a:pPr lvl="1"/>
            <a:r>
              <a:rPr kumimoji="1" lang="zh-CN" altLang="en-US" dirty="0"/>
              <a:t>如果有一个操作数是</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），返回</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a:t>
            </a:r>
            <a:endParaRPr kumimoji="1" lang="en-US" altLang="zh-CN" dirty="0"/>
          </a:p>
          <a:p>
            <a:r>
              <a:rPr kumimoji="1" lang="zh-CN" altLang="en-US" dirty="0"/>
              <a:t>或</a:t>
            </a:r>
            <a:endParaRPr kumimoji="1" lang="en-US" altLang="zh-CN" dirty="0"/>
          </a:p>
          <a:p>
            <a:pPr lvl="1"/>
            <a:r>
              <a:rPr kumimoji="1" lang="zh-CN" altLang="en-US" dirty="0"/>
              <a:t>如果第一个操作数是对象，返回第一个操作数</a:t>
            </a:r>
            <a:endParaRPr kumimoji="1" lang="en-US" altLang="zh-CN" dirty="0"/>
          </a:p>
          <a:p>
            <a:pPr lvl="1"/>
            <a:r>
              <a:rPr kumimoji="1" lang="zh-CN" altLang="en-US" dirty="0"/>
              <a:t>如果第二个操作数是对象，并且第一个操作数是</a:t>
            </a:r>
            <a:r>
              <a:rPr kumimoji="1" lang="en-US" altLang="zh-CN" dirty="0"/>
              <a:t>false</a:t>
            </a:r>
            <a:r>
              <a:rPr kumimoji="1" lang="zh-CN" altLang="en-US" dirty="0"/>
              <a:t>返回第二个操作数</a:t>
            </a:r>
            <a:endParaRPr kumimoji="1" lang="en-US" altLang="zh-CN" dirty="0"/>
          </a:p>
          <a:p>
            <a:pPr lvl="1"/>
            <a:r>
              <a:rPr kumimoji="1" lang="zh-CN" altLang="en-US" dirty="0"/>
              <a:t>如果两个操作数都是对象，返回第一个操作数</a:t>
            </a:r>
            <a:endParaRPr kumimoji="1" lang="en-US" altLang="zh-CN" dirty="0"/>
          </a:p>
          <a:p>
            <a:pPr lvl="1"/>
            <a:r>
              <a:rPr kumimoji="1" lang="zh-CN" altLang="en-US" dirty="0"/>
              <a:t>如果两个操作数都是是</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），返回</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a:t>
            </a:r>
            <a:endParaRPr kumimoji="1" lang="en-US" altLang="zh-CN" dirty="0"/>
          </a:p>
        </p:txBody>
      </p:sp>
      <p:pic>
        <p:nvPicPr>
          <p:cNvPr id="3" name="图片 2"/>
          <p:cNvPicPr>
            <a:picLocks noChangeAspect="1"/>
          </p:cNvPicPr>
          <p:nvPr/>
        </p:nvPicPr>
        <p:blipFill>
          <a:blip r:embed="rId2"/>
          <a:stretch>
            <a:fillRect/>
          </a:stretch>
        </p:blipFill>
        <p:spPr>
          <a:xfrm>
            <a:off x="498474" y="3928701"/>
            <a:ext cx="3000000" cy="2533333"/>
          </a:xfrm>
          <a:prstGeom prst="rect">
            <a:avLst/>
          </a:prstGeom>
        </p:spPr>
      </p:pic>
    </p:spTree>
    <p:extLst>
      <p:ext uri="{BB962C8B-B14F-4D97-AF65-F5344CB8AC3E}">
        <p14:creationId xmlns:p14="http://schemas.microsoft.com/office/powerpoint/2010/main" val="50282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08720"/>
            <a:ext cx="7488832" cy="584775"/>
          </a:xfrm>
          <a:prstGeom prst="rect">
            <a:avLst/>
          </a:prstGeom>
          <a:noFill/>
        </p:spPr>
        <p:txBody>
          <a:bodyPr wrap="square" rtlCol="0">
            <a:spAutoFit/>
          </a:bodyPr>
          <a:lstStyle/>
          <a:p>
            <a:r>
              <a:rPr lang="zh-CN" altLang="en-US" sz="3200" b="1" dirty="0">
                <a:solidFill>
                  <a:srgbClr val="FF0000"/>
                </a:solidFill>
              </a:rPr>
              <a:t>第一天课程内容概述</a:t>
            </a:r>
            <a:r>
              <a:rPr lang="en-US" altLang="zh-CN" sz="3200" b="1" dirty="0">
                <a:solidFill>
                  <a:srgbClr val="FF0000"/>
                </a:solidFill>
              </a:rPr>
              <a:t>:</a:t>
            </a:r>
            <a:endParaRPr lang="zh-CN" altLang="en-US" sz="3200" b="1" dirty="0">
              <a:solidFill>
                <a:srgbClr val="FF0000"/>
              </a:solidFill>
            </a:endParaRPr>
          </a:p>
        </p:txBody>
      </p:sp>
      <p:sp>
        <p:nvSpPr>
          <p:cNvPr id="3" name="矩形 2"/>
          <p:cNvSpPr/>
          <p:nvPr/>
        </p:nvSpPr>
        <p:spPr>
          <a:xfrm>
            <a:off x="662227" y="1559243"/>
            <a:ext cx="5565957" cy="3785652"/>
          </a:xfrm>
          <a:prstGeom prst="rect">
            <a:avLst/>
          </a:prstGeom>
        </p:spPr>
        <p:txBody>
          <a:bodyPr wrap="square">
            <a:spAutoFit/>
          </a:bodyPr>
          <a:lstStyle/>
          <a:p>
            <a:r>
              <a:rPr lang="zh-CN" altLang="en-US" sz="2000" dirty="0"/>
              <a:t>JavaScript历史了解</a:t>
            </a:r>
          </a:p>
          <a:p>
            <a:r>
              <a:rPr lang="zh-CN" altLang="en-US" sz="2000" dirty="0"/>
              <a:t>JavaScript介绍了解</a:t>
            </a:r>
          </a:p>
          <a:p>
            <a:r>
              <a:rPr lang="zh-CN" altLang="en-US" sz="2000" dirty="0">
                <a:solidFill>
                  <a:srgbClr val="FF0000"/>
                </a:solidFill>
              </a:rPr>
              <a:t>JavaScript语法及注意事项重点</a:t>
            </a:r>
          </a:p>
          <a:p>
            <a:r>
              <a:rPr lang="zh-CN" altLang="en-US" sz="2000" dirty="0">
                <a:solidFill>
                  <a:srgbClr val="FF0000"/>
                </a:solidFill>
              </a:rPr>
              <a:t>JavaScript变量重点</a:t>
            </a:r>
          </a:p>
          <a:p>
            <a:r>
              <a:rPr lang="zh-CN" altLang="en-US" sz="2000" dirty="0"/>
              <a:t>JavaScript注释重点-掌握</a:t>
            </a:r>
          </a:p>
          <a:p>
            <a:r>
              <a:rPr lang="zh-CN" altLang="en-US" sz="2000" dirty="0">
                <a:solidFill>
                  <a:srgbClr val="FF0000"/>
                </a:solidFill>
              </a:rPr>
              <a:t>JavaScript数据类型重点-掌握</a:t>
            </a:r>
          </a:p>
          <a:p>
            <a:r>
              <a:rPr lang="zh-CN" altLang="en-US" sz="2000" dirty="0">
                <a:solidFill>
                  <a:srgbClr val="FF0000"/>
                </a:solidFill>
              </a:rPr>
              <a:t>JavaScript中类型转换重点-掌握</a:t>
            </a:r>
          </a:p>
          <a:p>
            <a:r>
              <a:rPr lang="zh-CN" altLang="en-US" sz="2000" dirty="0"/>
              <a:t>JavaScript操作符重点-掌握</a:t>
            </a:r>
          </a:p>
          <a:p>
            <a:r>
              <a:rPr lang="zh-CN" altLang="en-US" sz="2000" dirty="0">
                <a:solidFill>
                  <a:srgbClr val="FF0000"/>
                </a:solidFill>
              </a:rPr>
              <a:t>JavaScript中分支语句重点-掌握</a:t>
            </a:r>
          </a:p>
          <a:p>
            <a:r>
              <a:rPr lang="zh-CN" altLang="en-US" sz="2000" dirty="0">
                <a:solidFill>
                  <a:srgbClr val="FF0000"/>
                </a:solidFill>
              </a:rPr>
              <a:t>JavaScript中while循环重点-难点-掌握</a:t>
            </a:r>
          </a:p>
          <a:p>
            <a:r>
              <a:rPr lang="zh-CN" altLang="en-US" sz="2000" dirty="0">
                <a:solidFill>
                  <a:srgbClr val="FF0000"/>
                </a:solidFill>
              </a:rPr>
              <a:t>continue和break重点-掌握</a:t>
            </a:r>
          </a:p>
          <a:p>
            <a:r>
              <a:rPr lang="zh-CN" altLang="en-US" sz="2000" dirty="0">
                <a:solidFill>
                  <a:srgbClr val="FF0000"/>
                </a:solidFill>
              </a:rPr>
              <a:t>JavaScript中do-while循环重点-难点-掌握</a:t>
            </a:r>
          </a:p>
        </p:txBody>
      </p:sp>
      <p:sp>
        <p:nvSpPr>
          <p:cNvPr id="4" name="文本框 3"/>
          <p:cNvSpPr txBox="1"/>
          <p:nvPr/>
        </p:nvSpPr>
        <p:spPr>
          <a:xfrm>
            <a:off x="5076056" y="1700808"/>
            <a:ext cx="4067944" cy="3416320"/>
          </a:xfrm>
          <a:prstGeom prst="rect">
            <a:avLst/>
          </a:prstGeom>
          <a:noFill/>
        </p:spPr>
        <p:txBody>
          <a:bodyPr wrap="square" rtlCol="0">
            <a:spAutoFit/>
          </a:bodyPr>
          <a:lstStyle/>
          <a:p>
            <a:r>
              <a:rPr lang="en-US" altLang="zh-CN" sz="3600" dirty="0">
                <a:solidFill>
                  <a:srgbClr val="0070C0"/>
                </a:solidFill>
              </a:rPr>
              <a:t>1.</a:t>
            </a:r>
            <a:r>
              <a:rPr lang="zh-CN" altLang="en-US" sz="3600" dirty="0">
                <a:solidFill>
                  <a:srgbClr val="0070C0"/>
                </a:solidFill>
              </a:rPr>
              <a:t>变量的声明及使用</a:t>
            </a:r>
            <a:r>
              <a:rPr lang="en-US" altLang="zh-CN" sz="3600" dirty="0">
                <a:solidFill>
                  <a:srgbClr val="0070C0"/>
                </a:solidFill>
              </a:rPr>
              <a:t>(</a:t>
            </a:r>
            <a:r>
              <a:rPr lang="zh-CN" altLang="en-US" sz="3600" dirty="0">
                <a:solidFill>
                  <a:srgbClr val="0070C0"/>
                </a:solidFill>
              </a:rPr>
              <a:t>交换两个变量值</a:t>
            </a:r>
            <a:r>
              <a:rPr lang="en-US" altLang="zh-CN" sz="3600" dirty="0">
                <a:solidFill>
                  <a:srgbClr val="0070C0"/>
                </a:solidFill>
              </a:rPr>
              <a:t>)</a:t>
            </a:r>
          </a:p>
          <a:p>
            <a:r>
              <a:rPr lang="en-US" altLang="zh-CN" sz="3600" dirty="0">
                <a:solidFill>
                  <a:srgbClr val="0070C0"/>
                </a:solidFill>
              </a:rPr>
              <a:t>2.</a:t>
            </a:r>
            <a:r>
              <a:rPr lang="zh-CN" altLang="en-US" sz="3600" dirty="0">
                <a:solidFill>
                  <a:srgbClr val="0070C0"/>
                </a:solidFill>
              </a:rPr>
              <a:t>数据类型转换</a:t>
            </a:r>
            <a:endParaRPr lang="en-US" altLang="zh-CN" sz="3600" dirty="0">
              <a:solidFill>
                <a:srgbClr val="0070C0"/>
              </a:solidFill>
            </a:endParaRPr>
          </a:p>
          <a:p>
            <a:r>
              <a:rPr lang="en-US" altLang="zh-CN" sz="3600" dirty="0">
                <a:solidFill>
                  <a:srgbClr val="0070C0"/>
                </a:solidFill>
              </a:rPr>
              <a:t>3.</a:t>
            </a:r>
            <a:r>
              <a:rPr lang="zh-CN" altLang="en-US" sz="3600" dirty="0">
                <a:solidFill>
                  <a:srgbClr val="0070C0"/>
                </a:solidFill>
              </a:rPr>
              <a:t>操作符符的使用</a:t>
            </a:r>
            <a:endParaRPr lang="en-US" altLang="zh-CN" sz="3600" dirty="0">
              <a:solidFill>
                <a:srgbClr val="0070C0"/>
              </a:solidFill>
            </a:endParaRPr>
          </a:p>
          <a:p>
            <a:r>
              <a:rPr lang="en-US" altLang="zh-CN" sz="3600" dirty="0">
                <a:solidFill>
                  <a:srgbClr val="0070C0"/>
                </a:solidFill>
              </a:rPr>
              <a:t>4.</a:t>
            </a:r>
            <a:r>
              <a:rPr lang="zh-CN" altLang="en-US" sz="3600" dirty="0">
                <a:solidFill>
                  <a:srgbClr val="0070C0"/>
                </a:solidFill>
              </a:rPr>
              <a:t>分支语句案例</a:t>
            </a:r>
            <a:endParaRPr lang="en-US" altLang="zh-CN" sz="3600" dirty="0">
              <a:solidFill>
                <a:srgbClr val="0070C0"/>
              </a:solidFill>
            </a:endParaRPr>
          </a:p>
          <a:p>
            <a:r>
              <a:rPr lang="en-US" altLang="zh-CN" sz="3600" dirty="0">
                <a:solidFill>
                  <a:srgbClr val="0070C0"/>
                </a:solidFill>
              </a:rPr>
              <a:t>5.</a:t>
            </a:r>
            <a:r>
              <a:rPr lang="zh-CN" altLang="en-US" sz="3600" dirty="0">
                <a:solidFill>
                  <a:srgbClr val="0070C0"/>
                </a:solidFill>
              </a:rPr>
              <a:t>循环语句案例</a:t>
            </a:r>
          </a:p>
        </p:txBody>
      </p:sp>
    </p:spTree>
    <p:extLst>
      <p:ext uri="{BB962C8B-B14F-4D97-AF65-F5344CB8AC3E}">
        <p14:creationId xmlns:p14="http://schemas.microsoft.com/office/powerpoint/2010/main" val="3117275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逻辑非</a:t>
            </a:r>
          </a:p>
        </p:txBody>
      </p:sp>
      <p:sp>
        <p:nvSpPr>
          <p:cNvPr id="4" name="文本框 3"/>
          <p:cNvSpPr txBox="1"/>
          <p:nvPr/>
        </p:nvSpPr>
        <p:spPr>
          <a:xfrm>
            <a:off x="386765" y="1450975"/>
            <a:ext cx="8352015" cy="3139321"/>
          </a:xfrm>
          <a:prstGeom prst="rect">
            <a:avLst/>
          </a:prstGeom>
          <a:noFill/>
        </p:spPr>
        <p:txBody>
          <a:bodyPr wrap="square" rtlCol="0">
            <a:spAutoFit/>
          </a:bodyPr>
          <a:lstStyle/>
          <a:p>
            <a:r>
              <a:rPr kumimoji="1" lang="zh-CN" altLang="en-US" dirty="0"/>
              <a:t>练习：</a:t>
            </a:r>
            <a:endParaRPr kumimoji="1" lang="en-US" altLang="zh-CN" dirty="0"/>
          </a:p>
          <a:p>
            <a:pPr lvl="1"/>
            <a:r>
              <a:rPr kumimoji="1" lang="zh-CN" altLang="en-US" dirty="0"/>
              <a:t>非</a:t>
            </a:r>
            <a:endParaRPr kumimoji="1" lang="en-US" altLang="zh-CN" dirty="0"/>
          </a:p>
          <a:p>
            <a:pPr lvl="2"/>
            <a:r>
              <a:rPr kumimoji="1" lang="zh-CN" altLang="en-US" dirty="0"/>
              <a:t>如果操作数是对象，返回</a:t>
            </a:r>
            <a:r>
              <a:rPr kumimoji="1" lang="en-US" altLang="zh-CN" dirty="0"/>
              <a:t>false</a:t>
            </a:r>
          </a:p>
          <a:p>
            <a:pPr lvl="2"/>
            <a:r>
              <a:rPr kumimoji="1" lang="zh-CN" altLang="en-US" dirty="0"/>
              <a:t>如果操作数是空字符串，返回</a:t>
            </a:r>
            <a:r>
              <a:rPr kumimoji="1" lang="en-US" altLang="zh-CN" dirty="0"/>
              <a:t>true</a:t>
            </a:r>
          </a:p>
          <a:p>
            <a:pPr lvl="2"/>
            <a:r>
              <a:rPr kumimoji="1" lang="zh-CN" altLang="en-US" dirty="0"/>
              <a:t>如果操作数是非空字符串，返回</a:t>
            </a:r>
            <a:r>
              <a:rPr kumimoji="1" lang="en-US" altLang="zh-CN" dirty="0"/>
              <a:t>false</a:t>
            </a:r>
          </a:p>
          <a:p>
            <a:pPr lvl="2"/>
            <a:r>
              <a:rPr kumimoji="1" lang="zh-CN" altLang="en-US" dirty="0"/>
              <a:t>如果操作数是</a:t>
            </a:r>
            <a:r>
              <a:rPr kumimoji="1" lang="en-US" altLang="zh-CN" dirty="0"/>
              <a:t>0</a:t>
            </a:r>
            <a:r>
              <a:rPr kumimoji="1" lang="zh-CN" altLang="en-US" dirty="0"/>
              <a:t>，返回</a:t>
            </a:r>
            <a:r>
              <a:rPr kumimoji="1" lang="en-US" altLang="zh-CN" dirty="0"/>
              <a:t>true</a:t>
            </a:r>
          </a:p>
          <a:p>
            <a:pPr lvl="2"/>
            <a:r>
              <a:rPr kumimoji="1" lang="zh-CN" altLang="en-US" dirty="0"/>
              <a:t>如果操作数是任意非</a:t>
            </a:r>
            <a:r>
              <a:rPr kumimoji="1" lang="en-US" altLang="zh-CN" dirty="0"/>
              <a:t>0</a:t>
            </a:r>
            <a:r>
              <a:rPr kumimoji="1" lang="zh-CN" altLang="en-US" dirty="0"/>
              <a:t>值，返回</a:t>
            </a:r>
            <a:r>
              <a:rPr kumimoji="1" lang="en-US" altLang="zh-CN" dirty="0"/>
              <a:t>false</a:t>
            </a:r>
          </a:p>
          <a:p>
            <a:pPr lvl="2"/>
            <a:r>
              <a:rPr kumimoji="1" lang="zh-CN" altLang="en-US" dirty="0"/>
              <a:t>如果操作数是</a:t>
            </a:r>
            <a:r>
              <a:rPr kumimoji="1" lang="en-US" altLang="zh-CN" dirty="0" err="1"/>
              <a:t>null,undefined,NaN</a:t>
            </a:r>
            <a:r>
              <a:rPr kumimoji="1" lang="zh-CN" altLang="en-US" dirty="0"/>
              <a:t>，返回</a:t>
            </a:r>
            <a:r>
              <a:rPr kumimoji="1" lang="en-US" altLang="zh-CN" dirty="0"/>
              <a:t>true</a:t>
            </a:r>
          </a:p>
          <a:p>
            <a:pPr lvl="1"/>
            <a:r>
              <a:rPr kumimoji="1" lang="zh-CN" altLang="en-US" dirty="0"/>
              <a:t>上面的规则可以简化成</a:t>
            </a:r>
            <a:endParaRPr kumimoji="1" lang="en-US" altLang="zh-CN" dirty="0"/>
          </a:p>
          <a:p>
            <a:pPr lvl="2"/>
            <a:r>
              <a:rPr lang="zh-TW" altLang="en-US" dirty="0"/>
              <a:t>转换为</a:t>
            </a:r>
            <a:r>
              <a:rPr lang="en-US" altLang="zh-TW" dirty="0"/>
              <a:t>false</a:t>
            </a:r>
            <a:r>
              <a:rPr lang="zh-TW" altLang="en-US" dirty="0"/>
              <a:t>的值：</a:t>
            </a:r>
            <a:r>
              <a:rPr lang="en-US" altLang="zh-TW" dirty="0"/>
              <a:t>false</a:t>
            </a:r>
            <a:r>
              <a:rPr lang="zh-TW" altLang="en-US" dirty="0"/>
              <a:t>、</a:t>
            </a:r>
            <a:r>
              <a:rPr lang="en-US" altLang="zh-TW" dirty="0"/>
              <a:t>""</a:t>
            </a:r>
            <a:r>
              <a:rPr lang="zh-TW" altLang="en-US" dirty="0"/>
              <a:t>、</a:t>
            </a:r>
            <a:r>
              <a:rPr lang="en-US" altLang="zh-TW" dirty="0"/>
              <a:t>0</a:t>
            </a:r>
            <a:r>
              <a:rPr lang="zh-TW" altLang="en-US" dirty="0"/>
              <a:t>和</a:t>
            </a:r>
            <a:r>
              <a:rPr lang="en-US" altLang="zh-TW" dirty="0" err="1"/>
              <a:t>NaN</a:t>
            </a:r>
            <a:r>
              <a:rPr lang="zh-TW" altLang="en-US" dirty="0"/>
              <a:t>、</a:t>
            </a:r>
            <a:r>
              <a:rPr lang="en-US" altLang="zh-TW" dirty="0"/>
              <a:t>null</a:t>
            </a:r>
            <a:r>
              <a:rPr lang="zh-TW" altLang="en-US" dirty="0"/>
              <a:t>、</a:t>
            </a:r>
            <a:r>
              <a:rPr lang="en-US" altLang="zh-TW" dirty="0"/>
              <a:t>undefined</a:t>
            </a:r>
          </a:p>
          <a:p>
            <a:pPr lvl="1"/>
            <a:r>
              <a:rPr kumimoji="1" lang="zh-CN" altLang="en-US" dirty="0"/>
              <a:t>!</a:t>
            </a:r>
            <a:r>
              <a:rPr kumimoji="1" lang="en-US" altLang="zh-CN" dirty="0"/>
              <a:t>!"</a:t>
            </a:r>
            <a:r>
              <a:rPr kumimoji="1" lang="en-US" altLang="zh-CN" dirty="0" err="1"/>
              <a:t>abc</a:t>
            </a:r>
            <a:r>
              <a:rPr kumimoji="1" lang="en-US" altLang="zh-CN" dirty="0"/>
              <a:t>"</a:t>
            </a:r>
            <a:r>
              <a:rPr kumimoji="1" lang="zh-CN" altLang="en-US" dirty="0"/>
              <a:t>结果是什么</a:t>
            </a:r>
          </a:p>
        </p:txBody>
      </p:sp>
    </p:spTree>
    <p:extLst>
      <p:ext uri="{BB962C8B-B14F-4D97-AF65-F5344CB8AC3E}">
        <p14:creationId xmlns:p14="http://schemas.microsoft.com/office/powerpoint/2010/main" val="319047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运算符的优先级别</a:t>
            </a:r>
          </a:p>
        </p:txBody>
      </p:sp>
      <p:sp>
        <p:nvSpPr>
          <p:cNvPr id="4" name="文本框 3"/>
          <p:cNvSpPr txBox="1"/>
          <p:nvPr/>
        </p:nvSpPr>
        <p:spPr>
          <a:xfrm>
            <a:off x="386765" y="1343378"/>
            <a:ext cx="8352015" cy="2031325"/>
          </a:xfrm>
          <a:prstGeom prst="rect">
            <a:avLst/>
          </a:prstGeom>
          <a:noFill/>
        </p:spPr>
        <p:txBody>
          <a:bodyPr wrap="square" rtlCol="0">
            <a:spAutoFit/>
          </a:bodyPr>
          <a:lstStyle/>
          <a:p>
            <a:r>
              <a:rPr kumimoji="1" lang="zh-CN" altLang="en-US" dirty="0"/>
              <a:t>优先级从高到底</a:t>
            </a:r>
            <a:endParaRPr kumimoji="1" lang="en-US" altLang="zh-CN" dirty="0"/>
          </a:p>
          <a:p>
            <a:pPr lvl="1"/>
            <a:r>
              <a:rPr kumimoji="1" lang="en-US" altLang="zh-CN" dirty="0"/>
              <a:t>()</a:t>
            </a:r>
            <a:r>
              <a:rPr kumimoji="1" lang="zh-CN" altLang="en-US" dirty="0"/>
              <a:t>  优先级最高</a:t>
            </a:r>
            <a:endParaRPr kumimoji="1" lang="en-US" altLang="zh-CN" dirty="0"/>
          </a:p>
          <a:p>
            <a:pPr lvl="1"/>
            <a:r>
              <a:rPr kumimoji="1" lang="zh-CN" altLang="en-US" dirty="0"/>
              <a:t>一元运算符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a:p>
            <a:pPr lvl="1"/>
            <a:r>
              <a:rPr kumimoji="1" lang="zh-CN" altLang="en-US" dirty="0"/>
              <a:t>算数运算符  先*  </a:t>
            </a:r>
            <a:r>
              <a:rPr kumimoji="1" lang="en-US" altLang="zh-CN" dirty="0"/>
              <a:t>/</a:t>
            </a:r>
            <a:r>
              <a:rPr kumimoji="1" lang="zh-CN" altLang="en-US" dirty="0"/>
              <a:t>  </a:t>
            </a:r>
            <a:r>
              <a:rPr kumimoji="1" lang="en-US" altLang="zh-CN" dirty="0"/>
              <a:t>%</a:t>
            </a:r>
            <a:r>
              <a:rPr kumimoji="1" lang="zh-CN" altLang="en-US" dirty="0"/>
              <a:t>   后 </a:t>
            </a:r>
            <a:r>
              <a:rPr kumimoji="1" lang="en-US" altLang="zh-CN" dirty="0"/>
              <a:t>+</a:t>
            </a:r>
            <a:r>
              <a:rPr kumimoji="1" lang="zh-CN" altLang="en-US" dirty="0"/>
              <a:t>   </a:t>
            </a:r>
            <a:r>
              <a:rPr kumimoji="1" lang="en-US" altLang="zh-CN" dirty="0"/>
              <a:t>-</a:t>
            </a:r>
          </a:p>
          <a:p>
            <a:pPr lvl="1"/>
            <a:r>
              <a:rPr kumimoji="1" lang="zh-CN" altLang="en-US" dirty="0"/>
              <a:t>关系运算符  </a:t>
            </a:r>
            <a:r>
              <a:rPr kumimoji="1" lang="en-US" altLang="zh-CN" dirty="0"/>
              <a:t>&gt;</a:t>
            </a:r>
            <a:r>
              <a:rPr kumimoji="1" lang="zh-CN" altLang="en-US" dirty="0"/>
              <a:t>   </a:t>
            </a:r>
            <a:r>
              <a:rPr kumimoji="1" lang="en-US" altLang="zh-CN" dirty="0"/>
              <a:t>&gt;=</a:t>
            </a:r>
            <a:r>
              <a:rPr kumimoji="1" lang="zh-CN" altLang="en-US" dirty="0"/>
              <a:t>   </a:t>
            </a:r>
            <a:r>
              <a:rPr kumimoji="1" lang="en-US" altLang="zh-CN" dirty="0"/>
              <a:t>&lt;</a:t>
            </a:r>
            <a:r>
              <a:rPr kumimoji="1" lang="zh-CN" altLang="en-US" dirty="0"/>
              <a:t>   </a:t>
            </a:r>
            <a:r>
              <a:rPr kumimoji="1" lang="en-US" altLang="zh-CN" dirty="0"/>
              <a:t>&lt;</a:t>
            </a:r>
            <a:r>
              <a:rPr kumimoji="1" lang="zh-CN" altLang="en-US" dirty="0"/>
              <a:t>=</a:t>
            </a:r>
            <a:endParaRPr kumimoji="1" lang="en-US" altLang="zh-CN" dirty="0"/>
          </a:p>
          <a:p>
            <a:pPr lvl="1"/>
            <a:r>
              <a:rPr kumimoji="1" lang="zh-CN" altLang="en-US" dirty="0"/>
              <a:t>相等运算符</a:t>
            </a:r>
            <a:r>
              <a:rPr kumimoji="1" lang="en-US" altLang="zh-CN" dirty="0"/>
              <a:t>   ==</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a:p>
            <a:pPr lvl="1"/>
            <a:r>
              <a:rPr kumimoji="1" lang="zh-CN" altLang="en-US" dirty="0"/>
              <a:t>逻辑运算符 先</a:t>
            </a:r>
            <a:r>
              <a:rPr kumimoji="1" lang="en-US" altLang="zh-CN" dirty="0"/>
              <a:t>&amp;&amp;</a:t>
            </a:r>
            <a:r>
              <a:rPr kumimoji="1" lang="zh-CN" altLang="en-US" dirty="0"/>
              <a:t>   后</a:t>
            </a:r>
            <a:r>
              <a:rPr kumimoji="1" lang="en-US" altLang="zh-CN" dirty="0"/>
              <a:t>||</a:t>
            </a:r>
            <a:r>
              <a:rPr kumimoji="1" lang="zh-CN" altLang="en-US" dirty="0"/>
              <a:t>  </a:t>
            </a:r>
            <a:endParaRPr kumimoji="1" lang="en-US" altLang="zh-CN" dirty="0"/>
          </a:p>
        </p:txBody>
      </p:sp>
      <p:pic>
        <p:nvPicPr>
          <p:cNvPr id="3" name="图片 2"/>
          <p:cNvPicPr>
            <a:picLocks noChangeAspect="1"/>
          </p:cNvPicPr>
          <p:nvPr/>
        </p:nvPicPr>
        <p:blipFill>
          <a:blip r:embed="rId3"/>
          <a:stretch>
            <a:fillRect/>
          </a:stretch>
        </p:blipFill>
        <p:spPr>
          <a:xfrm>
            <a:off x="943721" y="3557355"/>
            <a:ext cx="6285714" cy="1933333"/>
          </a:xfrm>
          <a:prstGeom prst="rect">
            <a:avLst/>
          </a:prstGeom>
        </p:spPr>
      </p:pic>
    </p:spTree>
    <p:extLst>
      <p:ext uri="{BB962C8B-B14F-4D97-AF65-F5344CB8AC3E}">
        <p14:creationId xmlns:p14="http://schemas.microsoft.com/office/powerpoint/2010/main" val="351662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流程控制三种基本结构</a:t>
            </a:r>
          </a:p>
        </p:txBody>
      </p:sp>
      <p:sp>
        <p:nvSpPr>
          <p:cNvPr id="4" name="文本框 3"/>
          <p:cNvSpPr txBox="1"/>
          <p:nvPr/>
        </p:nvSpPr>
        <p:spPr>
          <a:xfrm>
            <a:off x="1435453" y="2777067"/>
            <a:ext cx="5484636" cy="923330"/>
          </a:xfrm>
          <a:prstGeom prst="rect">
            <a:avLst/>
          </a:prstGeom>
          <a:noFill/>
        </p:spPr>
        <p:txBody>
          <a:bodyPr wrap="square" rtlCol="0">
            <a:spAutoFit/>
          </a:bodyPr>
          <a:lstStyle/>
          <a:p>
            <a:r>
              <a:rPr lang="en-US" altLang="zh-CN" dirty="0"/>
              <a:t>1.</a:t>
            </a:r>
            <a:r>
              <a:rPr lang="zh-CN" altLang="en-US" dirty="0"/>
              <a:t>顺序结构：代码从上到下，从左到右执行</a:t>
            </a:r>
            <a:endParaRPr lang="en-US" altLang="zh-CN" dirty="0"/>
          </a:p>
          <a:p>
            <a:r>
              <a:rPr lang="en-US" altLang="zh-CN" dirty="0"/>
              <a:t>2.</a:t>
            </a:r>
            <a:r>
              <a:rPr lang="zh-CN" altLang="en-US" dirty="0"/>
              <a:t>选择结构：</a:t>
            </a:r>
            <a:r>
              <a:rPr lang="en-US" altLang="zh-CN" dirty="0" err="1"/>
              <a:t>if,if</a:t>
            </a:r>
            <a:r>
              <a:rPr lang="en-US" altLang="zh-CN" dirty="0"/>
              <a:t>-</a:t>
            </a:r>
            <a:r>
              <a:rPr lang="en-US" altLang="zh-CN" dirty="0" err="1"/>
              <a:t>else,if</a:t>
            </a:r>
            <a:r>
              <a:rPr lang="en-US" altLang="zh-CN" dirty="0"/>
              <a:t>-else if-</a:t>
            </a:r>
            <a:r>
              <a:rPr lang="en-US" altLang="zh-CN" dirty="0" err="1"/>
              <a:t>else,switch</a:t>
            </a:r>
            <a:r>
              <a:rPr lang="en-US" altLang="zh-CN" dirty="0"/>
              <a:t>-case</a:t>
            </a:r>
          </a:p>
          <a:p>
            <a:r>
              <a:rPr lang="en-US" altLang="zh-CN" dirty="0"/>
              <a:t>3.</a:t>
            </a:r>
            <a:r>
              <a:rPr lang="zh-CN" altLang="en-US" dirty="0"/>
              <a:t>循环结构：</a:t>
            </a:r>
            <a:r>
              <a:rPr lang="en-US" altLang="zh-CN" dirty="0" err="1"/>
              <a:t>while,do-while,for</a:t>
            </a:r>
            <a:endParaRPr lang="zh-CN" altLang="en-US" dirty="0"/>
          </a:p>
        </p:txBody>
      </p:sp>
    </p:spTree>
    <p:extLst>
      <p:ext uri="{BB962C8B-B14F-4D97-AF65-F5344CB8AC3E}">
        <p14:creationId xmlns:p14="http://schemas.microsoft.com/office/powerpoint/2010/main" val="2490108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err="1"/>
              <a:t>if,if</a:t>
            </a:r>
            <a:r>
              <a:rPr kumimoji="1" lang="en-US" altLang="zh-CN" dirty="0"/>
              <a:t>-</a:t>
            </a:r>
            <a:r>
              <a:rPr kumimoji="1" lang="en-US" altLang="zh-CN" dirty="0" err="1"/>
              <a:t>else,if</a:t>
            </a:r>
            <a:r>
              <a:rPr kumimoji="1" lang="en-US" altLang="zh-CN" dirty="0"/>
              <a:t>-else if-else</a:t>
            </a:r>
            <a:endParaRPr kumimoji="1" lang="zh-CN" altLang="en-US" dirty="0"/>
          </a:p>
        </p:txBody>
      </p:sp>
      <p:pic>
        <p:nvPicPr>
          <p:cNvPr id="3" name="图片 2"/>
          <p:cNvPicPr>
            <a:picLocks noChangeAspect="1"/>
          </p:cNvPicPr>
          <p:nvPr/>
        </p:nvPicPr>
        <p:blipFill>
          <a:blip r:embed="rId2"/>
          <a:stretch>
            <a:fillRect/>
          </a:stretch>
        </p:blipFill>
        <p:spPr>
          <a:xfrm>
            <a:off x="611560" y="1631392"/>
            <a:ext cx="3695238" cy="4590476"/>
          </a:xfrm>
          <a:prstGeom prst="rect">
            <a:avLst/>
          </a:prstGeom>
        </p:spPr>
      </p:pic>
      <p:sp>
        <p:nvSpPr>
          <p:cNvPr id="5" name="文本框 4"/>
          <p:cNvSpPr txBox="1"/>
          <p:nvPr/>
        </p:nvSpPr>
        <p:spPr>
          <a:xfrm>
            <a:off x="4562773" y="1648178"/>
            <a:ext cx="4064300" cy="646331"/>
          </a:xfrm>
          <a:prstGeom prst="rect">
            <a:avLst/>
          </a:prstGeom>
          <a:noFill/>
        </p:spPr>
        <p:txBody>
          <a:bodyPr wrap="square" rtlCol="0">
            <a:spAutoFit/>
          </a:bodyPr>
          <a:lstStyle/>
          <a:p>
            <a:r>
              <a:rPr lang="zh-CN" altLang="en-US" dirty="0"/>
              <a:t>三元表达式：就是</a:t>
            </a:r>
            <a:r>
              <a:rPr lang="en-US" altLang="zh-CN" dirty="0"/>
              <a:t>if-else</a:t>
            </a:r>
            <a:r>
              <a:rPr lang="zh-CN" altLang="en-US" dirty="0"/>
              <a:t>语句的简化</a:t>
            </a:r>
            <a:endParaRPr lang="en-US" altLang="zh-CN" dirty="0"/>
          </a:p>
          <a:p>
            <a:r>
              <a:rPr lang="zh-CN" altLang="en-US" dirty="0"/>
              <a:t>如果遇到</a:t>
            </a:r>
            <a:r>
              <a:rPr lang="en-US" altLang="zh-CN" dirty="0"/>
              <a:t>if-else</a:t>
            </a:r>
            <a:r>
              <a:rPr lang="zh-CN" altLang="en-US" dirty="0"/>
              <a:t>结</a:t>
            </a:r>
          </a:p>
        </p:txBody>
      </p:sp>
      <p:pic>
        <p:nvPicPr>
          <p:cNvPr id="6" name="图片 5"/>
          <p:cNvPicPr>
            <a:picLocks noChangeAspect="1"/>
          </p:cNvPicPr>
          <p:nvPr/>
        </p:nvPicPr>
        <p:blipFill>
          <a:blip r:embed="rId3"/>
          <a:stretch>
            <a:fillRect/>
          </a:stretch>
        </p:blipFill>
        <p:spPr>
          <a:xfrm>
            <a:off x="5088648" y="2491712"/>
            <a:ext cx="2780952" cy="2104762"/>
          </a:xfrm>
          <a:prstGeom prst="rect">
            <a:avLst/>
          </a:prstGeom>
        </p:spPr>
      </p:pic>
    </p:spTree>
    <p:extLst>
      <p:ext uri="{BB962C8B-B14F-4D97-AF65-F5344CB8AC3E}">
        <p14:creationId xmlns:p14="http://schemas.microsoft.com/office/powerpoint/2010/main" val="679802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Switch</a:t>
            </a:r>
            <a:r>
              <a:rPr kumimoji="1" lang="zh-CN" altLang="en-US" dirty="0"/>
              <a:t>语句</a:t>
            </a:r>
          </a:p>
        </p:txBody>
      </p:sp>
      <p:pic>
        <p:nvPicPr>
          <p:cNvPr id="5" name="图片 4"/>
          <p:cNvPicPr>
            <a:picLocks noChangeAspect="1"/>
          </p:cNvPicPr>
          <p:nvPr/>
        </p:nvPicPr>
        <p:blipFill>
          <a:blip r:embed="rId2"/>
          <a:stretch>
            <a:fillRect/>
          </a:stretch>
        </p:blipFill>
        <p:spPr>
          <a:xfrm>
            <a:off x="2642030" y="1450975"/>
            <a:ext cx="2333333" cy="1428571"/>
          </a:xfrm>
          <a:prstGeom prst="rect">
            <a:avLst/>
          </a:prstGeom>
        </p:spPr>
      </p:pic>
      <p:pic>
        <p:nvPicPr>
          <p:cNvPr id="6" name="图片 5"/>
          <p:cNvPicPr>
            <a:picLocks noChangeAspect="1"/>
          </p:cNvPicPr>
          <p:nvPr/>
        </p:nvPicPr>
        <p:blipFill>
          <a:blip r:embed="rId3"/>
          <a:stretch>
            <a:fillRect/>
          </a:stretch>
        </p:blipFill>
        <p:spPr>
          <a:xfrm>
            <a:off x="260074" y="1450975"/>
            <a:ext cx="2263577" cy="4541619"/>
          </a:xfrm>
          <a:prstGeom prst="rect">
            <a:avLst/>
          </a:prstGeom>
        </p:spPr>
      </p:pic>
      <p:sp>
        <p:nvSpPr>
          <p:cNvPr id="7" name="文本框 6"/>
          <p:cNvSpPr txBox="1"/>
          <p:nvPr/>
        </p:nvSpPr>
        <p:spPr>
          <a:xfrm>
            <a:off x="2662269" y="2893929"/>
            <a:ext cx="6583854" cy="1200329"/>
          </a:xfrm>
          <a:prstGeom prst="rect">
            <a:avLst/>
          </a:prstGeom>
          <a:noFill/>
        </p:spPr>
        <p:txBody>
          <a:bodyPr wrap="none" rtlCol="0">
            <a:spAutoFit/>
          </a:bodyPr>
          <a:lstStyle/>
          <a:p>
            <a:pPr marL="400050" indent="-457200"/>
            <a:r>
              <a:rPr kumimoji="1" lang="en-US" altLang="zh-CN" dirty="0"/>
              <a:t>break</a:t>
            </a:r>
            <a:r>
              <a:rPr kumimoji="1" lang="zh-CN" altLang="en-US" dirty="0"/>
              <a:t>可以省略，如果省略，</a:t>
            </a:r>
            <a:endParaRPr kumimoji="1" lang="en-US" altLang="zh-CN" dirty="0"/>
          </a:p>
          <a:p>
            <a:pPr marL="400050" indent="-457200"/>
            <a:r>
              <a:rPr kumimoji="1" lang="zh-CN" altLang="en-US" dirty="0"/>
              <a:t>代码会继续执行下一个</a:t>
            </a:r>
            <a:r>
              <a:rPr kumimoji="1" lang="en-US" altLang="zh-CN" dirty="0"/>
              <a:t>case</a:t>
            </a:r>
          </a:p>
          <a:p>
            <a:pPr marL="400050" indent="-457200"/>
            <a:r>
              <a:rPr lang="en-US" altLang="zh-CN" dirty="0"/>
              <a:t>switch </a:t>
            </a:r>
            <a:r>
              <a:rPr lang="zh-CN" altLang="en-US" dirty="0"/>
              <a:t>语句在比较值时使用的是全等操作符，</a:t>
            </a:r>
            <a:endParaRPr lang="en-US" altLang="zh-CN" dirty="0"/>
          </a:p>
          <a:p>
            <a:pPr marL="400050" indent="-457200"/>
            <a:r>
              <a:rPr lang="zh-CN" altLang="en-US" dirty="0"/>
              <a:t>因此不会发生类型转换（例如，字符串 </a:t>
            </a:r>
            <a:r>
              <a:rPr lang="en-US" altLang="zh-CN" dirty="0"/>
              <a:t>"10" </a:t>
            </a:r>
            <a:r>
              <a:rPr lang="zh-CN" altLang="en-US" dirty="0"/>
              <a:t>不等于数值 </a:t>
            </a:r>
            <a:r>
              <a:rPr lang="en-US" altLang="zh-CN" dirty="0"/>
              <a:t>10</a:t>
            </a:r>
            <a:r>
              <a:rPr lang="zh-CN" altLang="en-US" dirty="0"/>
              <a:t>）。</a:t>
            </a:r>
          </a:p>
        </p:txBody>
      </p:sp>
      <p:pic>
        <p:nvPicPr>
          <p:cNvPr id="8" name="图片 7"/>
          <p:cNvPicPr>
            <a:picLocks noChangeAspect="1"/>
          </p:cNvPicPr>
          <p:nvPr/>
        </p:nvPicPr>
        <p:blipFill>
          <a:blip r:embed="rId4"/>
          <a:stretch>
            <a:fillRect/>
          </a:stretch>
        </p:blipFill>
        <p:spPr>
          <a:xfrm>
            <a:off x="5061363" y="1584307"/>
            <a:ext cx="4152381" cy="1161905"/>
          </a:xfrm>
          <a:prstGeom prst="rect">
            <a:avLst/>
          </a:prstGeom>
        </p:spPr>
      </p:pic>
      <p:pic>
        <p:nvPicPr>
          <p:cNvPr id="9" name="图片 8"/>
          <p:cNvPicPr>
            <a:picLocks noChangeAspect="1"/>
          </p:cNvPicPr>
          <p:nvPr/>
        </p:nvPicPr>
        <p:blipFill>
          <a:blip r:embed="rId5"/>
          <a:stretch>
            <a:fillRect/>
          </a:stretch>
        </p:blipFill>
        <p:spPr>
          <a:xfrm>
            <a:off x="2662269" y="4094258"/>
            <a:ext cx="3933333" cy="2133333"/>
          </a:xfrm>
          <a:prstGeom prst="rect">
            <a:avLst/>
          </a:prstGeom>
        </p:spPr>
      </p:pic>
      <p:sp>
        <p:nvSpPr>
          <p:cNvPr id="10" name="文本框 9"/>
          <p:cNvSpPr txBox="1"/>
          <p:nvPr/>
        </p:nvSpPr>
        <p:spPr>
          <a:xfrm>
            <a:off x="6841067" y="4481689"/>
            <a:ext cx="1786006" cy="369332"/>
          </a:xfrm>
          <a:prstGeom prst="rect">
            <a:avLst/>
          </a:prstGeom>
          <a:noFill/>
        </p:spPr>
        <p:txBody>
          <a:bodyPr wrap="square" rtlCol="0">
            <a:spAutoFit/>
          </a:bodyPr>
          <a:lstStyle/>
          <a:p>
            <a:r>
              <a:rPr lang="zh-CN" altLang="en-US" dirty="0"/>
              <a:t>：练习</a:t>
            </a:r>
          </a:p>
        </p:txBody>
      </p:sp>
    </p:spTree>
    <p:extLst>
      <p:ext uri="{BB962C8B-B14F-4D97-AF65-F5344CB8AC3E}">
        <p14:creationId xmlns:p14="http://schemas.microsoft.com/office/powerpoint/2010/main" val="726585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while</a:t>
            </a:r>
            <a:r>
              <a:rPr kumimoji="1" lang="zh-CN" altLang="en-US" dirty="0"/>
              <a:t>循环</a:t>
            </a:r>
          </a:p>
        </p:txBody>
      </p:sp>
      <p:sp>
        <p:nvSpPr>
          <p:cNvPr id="4" name="文本框 3"/>
          <p:cNvSpPr txBox="1"/>
          <p:nvPr/>
        </p:nvSpPr>
        <p:spPr>
          <a:xfrm>
            <a:off x="238830" y="2248512"/>
            <a:ext cx="2797882" cy="646331"/>
          </a:xfrm>
          <a:prstGeom prst="rect">
            <a:avLst/>
          </a:prstGeom>
          <a:noFill/>
        </p:spPr>
        <p:txBody>
          <a:bodyPr wrap="square" rtlCol="0">
            <a:spAutoFit/>
          </a:bodyPr>
          <a:lstStyle/>
          <a:p>
            <a:r>
              <a:rPr lang="zh-CN" altLang="en-US" dirty="0"/>
              <a:t>案例</a:t>
            </a:r>
            <a:r>
              <a:rPr lang="en-US" altLang="zh-CN" dirty="0"/>
              <a:t>:</a:t>
            </a:r>
            <a:r>
              <a:rPr lang="zh-CN" altLang="en-US" dirty="0"/>
              <a:t>打印</a:t>
            </a:r>
            <a:r>
              <a:rPr lang="en-US" altLang="zh-CN" dirty="0"/>
              <a:t>10</a:t>
            </a:r>
            <a:r>
              <a:rPr lang="zh-CN" altLang="en-US" dirty="0"/>
              <a:t>次我又变帅了</a:t>
            </a:r>
            <a:endParaRPr lang="en-US" altLang="zh-CN" dirty="0"/>
          </a:p>
          <a:p>
            <a:r>
              <a:rPr lang="zh-CN" altLang="en-US" dirty="0"/>
              <a:t>求</a:t>
            </a:r>
            <a:r>
              <a:rPr lang="en-US" altLang="zh-CN" dirty="0"/>
              <a:t>:1-100</a:t>
            </a:r>
            <a:r>
              <a:rPr lang="zh-CN" altLang="en-US" dirty="0"/>
              <a:t>之间所有数的和</a:t>
            </a:r>
          </a:p>
        </p:txBody>
      </p:sp>
      <p:pic>
        <p:nvPicPr>
          <p:cNvPr id="3" name="图片 2"/>
          <p:cNvPicPr>
            <a:picLocks noChangeAspect="1"/>
          </p:cNvPicPr>
          <p:nvPr/>
        </p:nvPicPr>
        <p:blipFill>
          <a:blip r:embed="rId2"/>
          <a:stretch>
            <a:fillRect/>
          </a:stretch>
        </p:blipFill>
        <p:spPr>
          <a:xfrm>
            <a:off x="498474" y="1450975"/>
            <a:ext cx="2000000" cy="752381"/>
          </a:xfrm>
          <a:prstGeom prst="rect">
            <a:avLst/>
          </a:prstGeom>
        </p:spPr>
      </p:pic>
      <p:pic>
        <p:nvPicPr>
          <p:cNvPr id="5" name="图片 4"/>
          <p:cNvPicPr>
            <a:picLocks noChangeAspect="1"/>
          </p:cNvPicPr>
          <p:nvPr/>
        </p:nvPicPr>
        <p:blipFill>
          <a:blip r:embed="rId3"/>
          <a:stretch>
            <a:fillRect/>
          </a:stretch>
        </p:blipFill>
        <p:spPr>
          <a:xfrm>
            <a:off x="3854054" y="1268147"/>
            <a:ext cx="3685714" cy="2990476"/>
          </a:xfrm>
          <a:prstGeom prst="rect">
            <a:avLst/>
          </a:prstGeom>
        </p:spPr>
      </p:pic>
      <p:pic>
        <p:nvPicPr>
          <p:cNvPr id="6" name="图片 5"/>
          <p:cNvPicPr>
            <a:picLocks noChangeAspect="1"/>
          </p:cNvPicPr>
          <p:nvPr/>
        </p:nvPicPr>
        <p:blipFill>
          <a:blip r:embed="rId4"/>
          <a:stretch>
            <a:fillRect/>
          </a:stretch>
        </p:blipFill>
        <p:spPr>
          <a:xfrm>
            <a:off x="307815" y="2894843"/>
            <a:ext cx="3523809" cy="1180952"/>
          </a:xfrm>
          <a:prstGeom prst="rect">
            <a:avLst/>
          </a:prstGeom>
        </p:spPr>
      </p:pic>
      <p:pic>
        <p:nvPicPr>
          <p:cNvPr id="7" name="图片 6"/>
          <p:cNvPicPr>
            <a:picLocks noChangeAspect="1"/>
          </p:cNvPicPr>
          <p:nvPr/>
        </p:nvPicPr>
        <p:blipFill>
          <a:blip r:embed="rId5"/>
          <a:stretch>
            <a:fillRect/>
          </a:stretch>
        </p:blipFill>
        <p:spPr>
          <a:xfrm>
            <a:off x="307815" y="4075795"/>
            <a:ext cx="2380952" cy="1571429"/>
          </a:xfrm>
          <a:prstGeom prst="rect">
            <a:avLst/>
          </a:prstGeom>
        </p:spPr>
      </p:pic>
      <p:pic>
        <p:nvPicPr>
          <p:cNvPr id="8" name="图片 7"/>
          <p:cNvPicPr>
            <a:picLocks noChangeAspect="1"/>
          </p:cNvPicPr>
          <p:nvPr/>
        </p:nvPicPr>
        <p:blipFill>
          <a:blip r:embed="rId6"/>
          <a:stretch>
            <a:fillRect/>
          </a:stretch>
        </p:blipFill>
        <p:spPr>
          <a:xfrm>
            <a:off x="307815" y="5647224"/>
            <a:ext cx="4495238" cy="1161905"/>
          </a:xfrm>
          <a:prstGeom prst="rect">
            <a:avLst/>
          </a:prstGeom>
        </p:spPr>
      </p:pic>
      <p:pic>
        <p:nvPicPr>
          <p:cNvPr id="9" name="图片 8"/>
          <p:cNvPicPr>
            <a:picLocks noChangeAspect="1"/>
          </p:cNvPicPr>
          <p:nvPr/>
        </p:nvPicPr>
        <p:blipFill>
          <a:blip r:embed="rId7"/>
          <a:stretch>
            <a:fillRect/>
          </a:stretch>
        </p:blipFill>
        <p:spPr>
          <a:xfrm>
            <a:off x="2688767" y="4075795"/>
            <a:ext cx="3209524" cy="1619048"/>
          </a:xfrm>
          <a:prstGeom prst="rect">
            <a:avLst/>
          </a:prstGeom>
        </p:spPr>
      </p:pic>
      <p:sp>
        <p:nvSpPr>
          <p:cNvPr id="13" name="文本框 12"/>
          <p:cNvSpPr txBox="1"/>
          <p:nvPr/>
        </p:nvSpPr>
        <p:spPr>
          <a:xfrm>
            <a:off x="5894483" y="4647815"/>
            <a:ext cx="3245709" cy="1477328"/>
          </a:xfrm>
          <a:prstGeom prst="rect">
            <a:avLst/>
          </a:prstGeom>
          <a:noFill/>
        </p:spPr>
        <p:txBody>
          <a:bodyPr wrap="square" rtlCol="0">
            <a:spAutoFit/>
          </a:bodyPr>
          <a:lstStyle/>
          <a:p>
            <a:r>
              <a:rPr lang="en-US" altLang="zh-CN" dirty="0"/>
              <a:t>1.</a:t>
            </a:r>
            <a:r>
              <a:rPr lang="zh-CN" altLang="en-US" dirty="0"/>
              <a:t>提示用户输入帐号和密码</a:t>
            </a:r>
            <a:r>
              <a:rPr lang="en-US" altLang="zh-CN" dirty="0"/>
              <a:t>,</a:t>
            </a:r>
            <a:r>
              <a:rPr lang="zh-CN" altLang="en-US" dirty="0"/>
              <a:t>如果帐号不是</a:t>
            </a:r>
            <a:r>
              <a:rPr lang="en-US" altLang="zh-CN" dirty="0"/>
              <a:t>admin,</a:t>
            </a:r>
            <a:r>
              <a:rPr lang="zh-CN" altLang="en-US" dirty="0"/>
              <a:t>密码不是</a:t>
            </a:r>
            <a:r>
              <a:rPr lang="en-US" altLang="zh-CN" dirty="0"/>
              <a:t>123</a:t>
            </a:r>
            <a:r>
              <a:rPr lang="zh-CN" altLang="en-US" dirty="0"/>
              <a:t>则一直提示用户输入</a:t>
            </a:r>
            <a:endParaRPr lang="en-US" altLang="zh-CN" dirty="0"/>
          </a:p>
          <a:p>
            <a:r>
              <a:rPr lang="en-US" altLang="zh-CN" dirty="0"/>
              <a:t>2.</a:t>
            </a:r>
            <a:r>
              <a:rPr kumimoji="1" lang="zh-CN" altLang="en-US" dirty="0"/>
              <a:t>任意输入一个正整数，求它的位数</a:t>
            </a:r>
            <a:endParaRPr kumimoji="1" lang="en-US" altLang="zh-CN" dirty="0"/>
          </a:p>
        </p:txBody>
      </p:sp>
    </p:spTree>
    <p:extLst>
      <p:ext uri="{BB962C8B-B14F-4D97-AF65-F5344CB8AC3E}">
        <p14:creationId xmlns:p14="http://schemas.microsoft.com/office/powerpoint/2010/main" val="4286976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t>break</a:t>
            </a:r>
            <a:r>
              <a:rPr lang="zh-CN" altLang="en-US" dirty="0"/>
              <a:t>和</a:t>
            </a:r>
            <a:r>
              <a:rPr lang="en-US" altLang="zh-CN" dirty="0"/>
              <a:t>continue</a:t>
            </a:r>
            <a:r>
              <a:rPr lang="zh-CN" altLang="en-US" dirty="0"/>
              <a:t>使用</a:t>
            </a:r>
          </a:p>
        </p:txBody>
      </p:sp>
      <p:sp>
        <p:nvSpPr>
          <p:cNvPr id="5" name="文本框 4"/>
          <p:cNvSpPr txBox="1"/>
          <p:nvPr/>
        </p:nvSpPr>
        <p:spPr>
          <a:xfrm>
            <a:off x="498473" y="1450975"/>
            <a:ext cx="7618238" cy="1200329"/>
          </a:xfrm>
          <a:prstGeom prst="rect">
            <a:avLst/>
          </a:prstGeom>
          <a:noFill/>
        </p:spPr>
        <p:txBody>
          <a:bodyPr wrap="square" rtlCol="0">
            <a:spAutoFit/>
          </a:bodyPr>
          <a:lstStyle/>
          <a:p>
            <a:r>
              <a:rPr lang="en-US" altLang="zh-CN" dirty="0"/>
              <a:t>break</a:t>
            </a:r>
            <a:r>
              <a:rPr lang="zh-CN" altLang="en-US" dirty="0"/>
              <a:t>可以用在</a:t>
            </a:r>
            <a:r>
              <a:rPr lang="en-US" altLang="zh-CN" dirty="0"/>
              <a:t>switch</a:t>
            </a:r>
            <a:r>
              <a:rPr lang="zh-CN" altLang="en-US" dirty="0"/>
              <a:t>也同样可以在循环中使用，表示</a:t>
            </a:r>
            <a:r>
              <a:rPr lang="en-US" altLang="zh-CN" dirty="0"/>
              <a:t>:</a:t>
            </a:r>
            <a:r>
              <a:rPr lang="zh-CN" altLang="en-US" dirty="0"/>
              <a:t>立即跳出循环</a:t>
            </a:r>
            <a:endParaRPr lang="en-US" altLang="zh-CN" dirty="0"/>
          </a:p>
          <a:p>
            <a:r>
              <a:rPr lang="en-US" altLang="zh-CN" dirty="0"/>
              <a:t>continue</a:t>
            </a:r>
            <a:r>
              <a:rPr lang="zh-CN" altLang="en-US" dirty="0"/>
              <a:t>用在循环中，表示</a:t>
            </a:r>
            <a:r>
              <a:rPr lang="en-US" altLang="zh-CN" dirty="0"/>
              <a:t>:</a:t>
            </a:r>
            <a:r>
              <a:rPr lang="zh-CN" altLang="en-US" dirty="0"/>
              <a:t>跳出当前循环</a:t>
            </a:r>
            <a:r>
              <a:rPr lang="en-US" altLang="zh-CN" dirty="0"/>
              <a:t>,</a:t>
            </a:r>
            <a:r>
              <a:rPr lang="zh-CN" altLang="en-US" dirty="0"/>
              <a:t>并回到循环顶部继续开始循环</a:t>
            </a:r>
            <a:endParaRPr lang="en-US" altLang="zh-CN" dirty="0"/>
          </a:p>
          <a:p>
            <a:r>
              <a:rPr lang="en-US" altLang="zh-CN" dirty="0"/>
              <a:t>//</a:t>
            </a:r>
            <a:r>
              <a:rPr lang="zh-CN" altLang="en-US" dirty="0"/>
              <a:t>求</a:t>
            </a:r>
            <a:r>
              <a:rPr lang="en-US" altLang="zh-CN" dirty="0"/>
              <a:t>100</a:t>
            </a:r>
            <a:r>
              <a:rPr lang="zh-CN" altLang="en-US" dirty="0"/>
              <a:t>到</a:t>
            </a:r>
            <a:r>
              <a:rPr lang="en-US" altLang="zh-CN" dirty="0"/>
              <a:t>200</a:t>
            </a:r>
            <a:r>
              <a:rPr lang="zh-CN" altLang="en-US" dirty="0"/>
              <a:t>之间第一个能被</a:t>
            </a:r>
            <a:r>
              <a:rPr lang="en-US" altLang="zh-CN" dirty="0"/>
              <a:t>7</a:t>
            </a:r>
            <a:r>
              <a:rPr lang="zh-CN" altLang="en-US" dirty="0"/>
              <a:t>整除的数字用</a:t>
            </a:r>
            <a:r>
              <a:rPr lang="en-US" altLang="zh-CN" dirty="0"/>
              <a:t>break</a:t>
            </a:r>
            <a:r>
              <a:rPr lang="zh-CN" altLang="en-US" dirty="0"/>
              <a:t>实现</a:t>
            </a:r>
            <a:endParaRPr lang="en-US" altLang="zh-CN" dirty="0"/>
          </a:p>
          <a:p>
            <a:r>
              <a:rPr lang="en-US" altLang="zh-CN" dirty="0"/>
              <a:t>//</a:t>
            </a:r>
            <a:r>
              <a:rPr lang="zh-CN" altLang="en-US" dirty="0"/>
              <a:t>求</a:t>
            </a:r>
            <a:r>
              <a:rPr lang="en-US" altLang="zh-CN" dirty="0"/>
              <a:t>0</a:t>
            </a:r>
            <a:r>
              <a:rPr lang="zh-CN" altLang="en-US" dirty="0"/>
              <a:t>到</a:t>
            </a:r>
            <a:r>
              <a:rPr lang="en-US" altLang="zh-CN" dirty="0"/>
              <a:t>100</a:t>
            </a:r>
            <a:r>
              <a:rPr lang="zh-CN" altLang="en-US" dirty="0"/>
              <a:t>之间所有奇数的和用</a:t>
            </a:r>
            <a:r>
              <a:rPr lang="en-US" altLang="zh-CN" dirty="0"/>
              <a:t>continue</a:t>
            </a:r>
            <a:r>
              <a:rPr lang="zh-CN" altLang="en-US" dirty="0"/>
              <a:t>实现</a:t>
            </a:r>
          </a:p>
        </p:txBody>
      </p:sp>
      <p:pic>
        <p:nvPicPr>
          <p:cNvPr id="6" name="图片 5"/>
          <p:cNvPicPr>
            <a:picLocks noChangeAspect="1"/>
          </p:cNvPicPr>
          <p:nvPr/>
        </p:nvPicPr>
        <p:blipFill>
          <a:blip r:embed="rId2"/>
          <a:stretch>
            <a:fillRect/>
          </a:stretch>
        </p:blipFill>
        <p:spPr>
          <a:xfrm>
            <a:off x="498474" y="3569711"/>
            <a:ext cx="3228571" cy="2066667"/>
          </a:xfrm>
          <a:prstGeom prst="rect">
            <a:avLst/>
          </a:prstGeom>
        </p:spPr>
      </p:pic>
      <p:pic>
        <p:nvPicPr>
          <p:cNvPr id="7" name="图片 6"/>
          <p:cNvPicPr>
            <a:picLocks noChangeAspect="1"/>
          </p:cNvPicPr>
          <p:nvPr/>
        </p:nvPicPr>
        <p:blipFill>
          <a:blip r:embed="rId3"/>
          <a:stretch>
            <a:fillRect/>
          </a:stretch>
        </p:blipFill>
        <p:spPr>
          <a:xfrm>
            <a:off x="3578551" y="3057571"/>
            <a:ext cx="2247619" cy="2809524"/>
          </a:xfrm>
          <a:prstGeom prst="rect">
            <a:avLst/>
          </a:prstGeom>
        </p:spPr>
      </p:pic>
      <p:pic>
        <p:nvPicPr>
          <p:cNvPr id="9" name="图片 8"/>
          <p:cNvPicPr>
            <a:picLocks noChangeAspect="1"/>
          </p:cNvPicPr>
          <p:nvPr/>
        </p:nvPicPr>
        <p:blipFill>
          <a:blip r:embed="rId4"/>
          <a:stretch>
            <a:fillRect/>
          </a:stretch>
        </p:blipFill>
        <p:spPr>
          <a:xfrm>
            <a:off x="6525101" y="2278446"/>
            <a:ext cx="1000125" cy="1524000"/>
          </a:xfrm>
          <a:prstGeom prst="rect">
            <a:avLst/>
          </a:prstGeom>
        </p:spPr>
      </p:pic>
      <p:pic>
        <p:nvPicPr>
          <p:cNvPr id="10" name="图片 9"/>
          <p:cNvPicPr>
            <a:picLocks noChangeAspect="1"/>
          </p:cNvPicPr>
          <p:nvPr/>
        </p:nvPicPr>
        <p:blipFill>
          <a:blip r:embed="rId5"/>
          <a:stretch>
            <a:fillRect/>
          </a:stretch>
        </p:blipFill>
        <p:spPr>
          <a:xfrm>
            <a:off x="6525101" y="4089400"/>
            <a:ext cx="1047750" cy="2095500"/>
          </a:xfrm>
          <a:prstGeom prst="rect">
            <a:avLst/>
          </a:prstGeom>
        </p:spPr>
      </p:pic>
    </p:spTree>
    <p:extLst>
      <p:ext uri="{BB962C8B-B14F-4D97-AF65-F5344CB8AC3E}">
        <p14:creationId xmlns:p14="http://schemas.microsoft.com/office/powerpoint/2010/main" val="2473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do-while</a:t>
            </a:r>
            <a:r>
              <a:rPr kumimoji="1" lang="zh-CN" altLang="en-US" dirty="0"/>
              <a:t>循环</a:t>
            </a:r>
          </a:p>
        </p:txBody>
      </p:sp>
      <p:pic>
        <p:nvPicPr>
          <p:cNvPr id="3" name="图片 2"/>
          <p:cNvPicPr>
            <a:picLocks noChangeAspect="1"/>
          </p:cNvPicPr>
          <p:nvPr/>
        </p:nvPicPr>
        <p:blipFill>
          <a:blip r:embed="rId2"/>
          <a:stretch>
            <a:fillRect/>
          </a:stretch>
        </p:blipFill>
        <p:spPr>
          <a:xfrm>
            <a:off x="498474" y="1450975"/>
            <a:ext cx="1866667" cy="714286"/>
          </a:xfrm>
          <a:prstGeom prst="rect">
            <a:avLst/>
          </a:prstGeom>
        </p:spPr>
      </p:pic>
      <p:pic>
        <p:nvPicPr>
          <p:cNvPr id="6" name="图片 5"/>
          <p:cNvPicPr>
            <a:picLocks noChangeAspect="1"/>
          </p:cNvPicPr>
          <p:nvPr/>
        </p:nvPicPr>
        <p:blipFill>
          <a:blip r:embed="rId3"/>
          <a:stretch>
            <a:fillRect/>
          </a:stretch>
        </p:blipFill>
        <p:spPr>
          <a:xfrm>
            <a:off x="442911" y="2278446"/>
            <a:ext cx="3228571" cy="1409524"/>
          </a:xfrm>
          <a:prstGeom prst="rect">
            <a:avLst/>
          </a:prstGeom>
        </p:spPr>
      </p:pic>
      <p:pic>
        <p:nvPicPr>
          <p:cNvPr id="7" name="图片 6"/>
          <p:cNvPicPr>
            <a:picLocks noChangeAspect="1"/>
          </p:cNvPicPr>
          <p:nvPr/>
        </p:nvPicPr>
        <p:blipFill>
          <a:blip r:embed="rId4"/>
          <a:stretch>
            <a:fillRect/>
          </a:stretch>
        </p:blipFill>
        <p:spPr>
          <a:xfrm>
            <a:off x="422284" y="3801155"/>
            <a:ext cx="3885714" cy="942857"/>
          </a:xfrm>
          <a:prstGeom prst="rect">
            <a:avLst/>
          </a:prstGeom>
        </p:spPr>
      </p:pic>
      <p:sp>
        <p:nvSpPr>
          <p:cNvPr id="8" name="文本框 7"/>
          <p:cNvSpPr txBox="1"/>
          <p:nvPr/>
        </p:nvSpPr>
        <p:spPr>
          <a:xfrm>
            <a:off x="442911" y="5000978"/>
            <a:ext cx="6714245" cy="1200329"/>
          </a:xfrm>
          <a:prstGeom prst="rect">
            <a:avLst/>
          </a:prstGeom>
          <a:noFill/>
        </p:spPr>
        <p:txBody>
          <a:bodyPr wrap="square" rtlCol="0">
            <a:spAutoFit/>
          </a:bodyPr>
          <a:lstStyle/>
          <a:p>
            <a:r>
              <a:rPr lang="zh-CN" altLang="en-US" dirty="0"/>
              <a:t>总结</a:t>
            </a:r>
            <a:r>
              <a:rPr lang="en-US" altLang="zh-CN" dirty="0"/>
              <a:t>:</a:t>
            </a:r>
          </a:p>
          <a:p>
            <a:r>
              <a:rPr lang="en-US" altLang="zh-CN" b="1" dirty="0">
                <a:solidFill>
                  <a:srgbClr val="FF0000"/>
                </a:solidFill>
              </a:rPr>
              <a:t>while</a:t>
            </a:r>
            <a:r>
              <a:rPr lang="zh-CN" altLang="en-US" b="1" dirty="0">
                <a:solidFill>
                  <a:srgbClr val="FF0000"/>
                </a:solidFill>
              </a:rPr>
              <a:t>特点</a:t>
            </a:r>
            <a:r>
              <a:rPr lang="en-US" altLang="zh-CN" b="1" dirty="0">
                <a:solidFill>
                  <a:srgbClr val="FF0000"/>
                </a:solidFill>
              </a:rPr>
              <a:t>:</a:t>
            </a:r>
            <a:r>
              <a:rPr lang="zh-CN" altLang="en-US" b="1" dirty="0">
                <a:solidFill>
                  <a:srgbClr val="FF0000"/>
                </a:solidFill>
              </a:rPr>
              <a:t>先判断循环条件</a:t>
            </a:r>
            <a:r>
              <a:rPr lang="en-US" altLang="zh-CN" b="1" dirty="0">
                <a:solidFill>
                  <a:srgbClr val="FF0000"/>
                </a:solidFill>
              </a:rPr>
              <a:t>,</a:t>
            </a:r>
            <a:r>
              <a:rPr lang="zh-CN" altLang="en-US" b="1" dirty="0">
                <a:solidFill>
                  <a:srgbClr val="FF0000"/>
                </a:solidFill>
              </a:rPr>
              <a:t>再执行循环体</a:t>
            </a:r>
            <a:r>
              <a:rPr lang="en-US" altLang="zh-CN" b="1" dirty="0">
                <a:solidFill>
                  <a:srgbClr val="FF0000"/>
                </a:solidFill>
              </a:rPr>
              <a:t>;</a:t>
            </a:r>
          </a:p>
          <a:p>
            <a:r>
              <a:rPr lang="en-US" altLang="zh-CN" b="1" dirty="0">
                <a:solidFill>
                  <a:srgbClr val="FF0000"/>
                </a:solidFill>
              </a:rPr>
              <a:t>do-while</a:t>
            </a:r>
            <a:r>
              <a:rPr lang="zh-CN" altLang="en-US" b="1" dirty="0">
                <a:solidFill>
                  <a:srgbClr val="FF0000"/>
                </a:solidFill>
              </a:rPr>
              <a:t>循环特点</a:t>
            </a:r>
            <a:r>
              <a:rPr lang="en-US" altLang="zh-CN" b="1" dirty="0">
                <a:solidFill>
                  <a:srgbClr val="FF0000"/>
                </a:solidFill>
              </a:rPr>
              <a:t>:</a:t>
            </a:r>
            <a:r>
              <a:rPr lang="zh-CN" altLang="en-US" b="1" dirty="0">
                <a:solidFill>
                  <a:srgbClr val="FF0000"/>
                </a:solidFill>
              </a:rPr>
              <a:t>先执行循环体</a:t>
            </a:r>
            <a:r>
              <a:rPr lang="en-US" altLang="zh-CN" b="1" dirty="0">
                <a:solidFill>
                  <a:srgbClr val="FF0000"/>
                </a:solidFill>
              </a:rPr>
              <a:t>,</a:t>
            </a:r>
            <a:r>
              <a:rPr lang="zh-CN" altLang="en-US" b="1" dirty="0">
                <a:solidFill>
                  <a:srgbClr val="FF0000"/>
                </a:solidFill>
              </a:rPr>
              <a:t>再判断循环条件，最少执行一次循环体；</a:t>
            </a:r>
            <a:endParaRPr lang="en-US" altLang="zh-CN" b="1" dirty="0">
              <a:solidFill>
                <a:srgbClr val="FF0000"/>
              </a:solidFill>
            </a:endParaRPr>
          </a:p>
        </p:txBody>
      </p:sp>
    </p:spTree>
    <p:extLst>
      <p:ext uri="{BB962C8B-B14F-4D97-AF65-F5344CB8AC3E}">
        <p14:creationId xmlns:p14="http://schemas.microsoft.com/office/powerpoint/2010/main" val="197479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37910" y="1404937"/>
            <a:ext cx="5610225" cy="4048125"/>
          </a:xfrm>
          <a:prstGeom prst="rect">
            <a:avLst/>
          </a:prstGeom>
        </p:spPr>
      </p:pic>
    </p:spTree>
    <p:extLst>
      <p:ext uri="{BB962C8B-B14F-4D97-AF65-F5344CB8AC3E}">
        <p14:creationId xmlns:p14="http://schemas.microsoft.com/office/powerpoint/2010/main" val="430155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484784"/>
            <a:ext cx="6336704" cy="3108543"/>
          </a:xfrm>
          <a:prstGeom prst="rect">
            <a:avLst/>
          </a:prstGeom>
        </p:spPr>
        <p:txBody>
          <a:bodyPr wrap="square">
            <a:spAutoFit/>
          </a:bodyPr>
          <a:lstStyle/>
          <a:p>
            <a:r>
              <a:rPr lang="zh-CN" altLang="en-US" sz="2800" dirty="0">
                <a:solidFill>
                  <a:srgbClr val="FF0000"/>
                </a:solidFill>
              </a:rPr>
              <a:t>JavaScript中的for循环重点-难点-掌握</a:t>
            </a:r>
          </a:p>
          <a:p>
            <a:r>
              <a:rPr lang="zh-CN" altLang="en-US" sz="2800" dirty="0"/>
              <a:t>数组的概念重点</a:t>
            </a:r>
          </a:p>
          <a:p>
            <a:r>
              <a:rPr lang="zh-CN" altLang="en-US" sz="2800" dirty="0">
                <a:solidFill>
                  <a:srgbClr val="FF0000"/>
                </a:solidFill>
              </a:rPr>
              <a:t>数组的定义重点-掌握</a:t>
            </a:r>
          </a:p>
          <a:p>
            <a:r>
              <a:rPr lang="zh-CN" altLang="en-US" sz="2800" dirty="0">
                <a:solidFill>
                  <a:srgbClr val="FF0000"/>
                </a:solidFill>
              </a:rPr>
              <a:t>获取和设置数组中元素重点-难点-掌握</a:t>
            </a:r>
          </a:p>
          <a:p>
            <a:r>
              <a:rPr lang="zh-CN" altLang="en-US" sz="2800" dirty="0">
                <a:solidFill>
                  <a:srgbClr val="FF0000"/>
                </a:solidFill>
              </a:rPr>
              <a:t>数组遍历重点-难点-掌握</a:t>
            </a:r>
          </a:p>
          <a:p>
            <a:r>
              <a:rPr lang="zh-CN" altLang="en-US" sz="2800" dirty="0">
                <a:solidFill>
                  <a:srgbClr val="FF0000"/>
                </a:solidFill>
              </a:rPr>
              <a:t>数组中的案例</a:t>
            </a:r>
          </a:p>
          <a:p>
            <a:r>
              <a:rPr lang="zh-CN" altLang="en-US" sz="2800" dirty="0">
                <a:solidFill>
                  <a:srgbClr val="FF0000"/>
                </a:solidFill>
              </a:rPr>
              <a:t>调试重点-掌握</a:t>
            </a:r>
          </a:p>
        </p:txBody>
      </p:sp>
    </p:spTree>
    <p:extLst>
      <p:ext uri="{BB962C8B-B14F-4D97-AF65-F5344CB8AC3E}">
        <p14:creationId xmlns:p14="http://schemas.microsoft.com/office/powerpoint/2010/main" val="70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696912"/>
          </a:xfrm>
        </p:spPr>
        <p:txBody>
          <a:bodyPr/>
          <a:lstStyle/>
          <a:p>
            <a:r>
              <a:rPr lang="zh-CN" altLang="en-US" dirty="0">
                <a:latin typeface="华文新魏" panose="02010800040101010101" pitchFamily="2" charset="-122"/>
                <a:ea typeface="华文新魏" panose="02010800040101010101" pitchFamily="2" charset="-122"/>
              </a:rPr>
              <a:t>阶段目标</a:t>
            </a:r>
            <a:endParaRPr kumimoji="1" lang="zh-CN" altLang="en-US"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4294967295"/>
          </p:nvPr>
        </p:nvSpPr>
        <p:spPr>
          <a:xfrm>
            <a:off x="803275" y="1320800"/>
            <a:ext cx="8340725" cy="4787900"/>
          </a:xfrm>
        </p:spPr>
        <p:txBody>
          <a:bodyPr>
            <a:normAutofit/>
          </a:bodyPr>
          <a:lstStyle/>
          <a:p>
            <a:pPr marL="0" indent="0">
              <a:buNone/>
            </a:pPr>
            <a:r>
              <a:rPr lang="zh-CN" altLang="en-US" sz="2800" b="1" dirty="0">
                <a:solidFill>
                  <a:schemeClr val="tx1"/>
                </a:solidFill>
                <a:latin typeface="华文新魏" panose="02010800040101010101" pitchFamily="2" charset="-122"/>
                <a:ea typeface="华文新魏" panose="02010800040101010101" pitchFamily="2" charset="-122"/>
              </a:rPr>
              <a:t>目标</a:t>
            </a:r>
            <a:r>
              <a:rPr lang="zh-CN" altLang="zh-CN" sz="2800" b="1" dirty="0">
                <a:solidFill>
                  <a:schemeClr val="tx1"/>
                </a:solidFill>
                <a:latin typeface="华文新魏" panose="02010800040101010101" pitchFamily="2" charset="-122"/>
                <a:ea typeface="华文新魏" panose="02010800040101010101" pitchFamily="2" charset="-122"/>
              </a:rPr>
              <a:t>：</a:t>
            </a:r>
            <a:br>
              <a:rPr lang="en-US" altLang="zh-CN" sz="2800" dirty="0">
                <a:latin typeface="华文新魏" panose="02010800040101010101" pitchFamily="2" charset="-122"/>
                <a:ea typeface="华文新魏" panose="02010800040101010101" pitchFamily="2" charset="-122"/>
              </a:rPr>
            </a:br>
            <a:r>
              <a:rPr kumimoji="1" lang="zh-CN" altLang="en-US" sz="2800" b="1" dirty="0">
                <a:solidFill>
                  <a:srgbClr val="FF0000"/>
                </a:solidFill>
                <a:latin typeface="华文新魏" panose="02010800040101010101" pitchFamily="2" charset="-122"/>
                <a:ea typeface="华文新魏" panose="02010800040101010101" pitchFamily="2" charset="-122"/>
              </a:rPr>
              <a:t>掌握编程的基本思想</a:t>
            </a:r>
            <a:endParaRPr kumimoji="1" lang="en-US" altLang="zh-CN" sz="2800" b="1" dirty="0">
              <a:solidFill>
                <a:srgbClr val="FF0000"/>
              </a:solidFill>
              <a:latin typeface="华文新魏" panose="02010800040101010101" pitchFamily="2" charset="-122"/>
              <a:ea typeface="华文新魏" panose="02010800040101010101" pitchFamily="2" charset="-122"/>
            </a:endParaRPr>
          </a:p>
          <a:p>
            <a:pPr marL="0" indent="0">
              <a:buNone/>
            </a:pPr>
            <a:r>
              <a:rPr kumimoji="1" lang="zh-CN" altLang="en-US" sz="2800" b="1" dirty="0">
                <a:solidFill>
                  <a:srgbClr val="FF0000"/>
                </a:solidFill>
                <a:latin typeface="华文新魏" panose="02010800040101010101" pitchFamily="2" charset="-122"/>
                <a:ea typeface="华文新魏" panose="02010800040101010101" pitchFamily="2" charset="-122"/>
              </a:rPr>
              <a:t>掌握</a:t>
            </a:r>
            <a:r>
              <a:rPr kumimoji="1" lang="en-US" altLang="zh-CN" sz="2800" b="1" dirty="0">
                <a:solidFill>
                  <a:srgbClr val="FF0000"/>
                </a:solidFill>
                <a:latin typeface="华文新魏" panose="02010800040101010101" pitchFamily="2" charset="-122"/>
                <a:ea typeface="华文新魏" panose="02010800040101010101" pitchFamily="2" charset="-122"/>
              </a:rPr>
              <a:t>JavaScript</a:t>
            </a:r>
            <a:r>
              <a:rPr kumimoji="1" lang="zh-CN" altLang="en-US" sz="2800" b="1" dirty="0">
                <a:solidFill>
                  <a:srgbClr val="FF0000"/>
                </a:solidFill>
                <a:latin typeface="华文新魏" panose="02010800040101010101" pitchFamily="2" charset="-122"/>
                <a:ea typeface="华文新魏" panose="02010800040101010101" pitchFamily="2" charset="-122"/>
              </a:rPr>
              <a:t>的基础</a:t>
            </a:r>
            <a:br>
              <a:rPr lang="en-US" altLang="zh-CN" sz="2800" dirty="0">
                <a:latin typeface="华文新魏" panose="02010800040101010101" pitchFamily="2" charset="-122"/>
                <a:ea typeface="华文新魏" panose="02010800040101010101" pitchFamily="2" charset="-122"/>
              </a:rPr>
            </a:br>
            <a:r>
              <a:rPr lang="zh-CN" altLang="en-US" sz="2800" dirty="0">
                <a:solidFill>
                  <a:schemeClr val="tx1"/>
                </a:solidFill>
                <a:latin typeface="华文新魏" panose="02010800040101010101" pitchFamily="2" charset="-122"/>
                <a:ea typeface="华文新魏" panose="02010800040101010101" pitchFamily="2" charset="-122"/>
              </a:rPr>
              <a:t>注意</a:t>
            </a:r>
            <a:r>
              <a:rPr lang="zh-CN" altLang="zh-CN" sz="2800" b="1" dirty="0">
                <a:solidFill>
                  <a:schemeClr val="tx1"/>
                </a:solidFill>
                <a:latin typeface="华文新魏" panose="02010800040101010101" pitchFamily="2" charset="-122"/>
                <a:ea typeface="华文新魏" panose="02010800040101010101" pitchFamily="2" charset="-122"/>
              </a:rPr>
              <a:t>：</a:t>
            </a:r>
            <a:r>
              <a:rPr lang="en-US" altLang="zh-CN" sz="2800" dirty="0">
                <a:solidFill>
                  <a:schemeClr val="tx1"/>
                </a:solidFill>
                <a:latin typeface="华文新魏" panose="02010800040101010101" pitchFamily="2" charset="-122"/>
                <a:ea typeface="华文新魏" panose="02010800040101010101" pitchFamily="2" charset="-122"/>
              </a:rPr>
              <a:t>	</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1. </a:t>
            </a:r>
            <a:r>
              <a:rPr lang="zh-CN" altLang="en-US" sz="2800" dirty="0">
                <a:solidFill>
                  <a:schemeClr val="tx1"/>
                </a:solidFill>
                <a:latin typeface="华文新魏" panose="02010800040101010101" pitchFamily="2" charset="-122"/>
                <a:ea typeface="华文新魏" panose="02010800040101010101" pitchFamily="2" charset="-122"/>
              </a:rPr>
              <a:t>以大多数同学的接受能力为基准，稳准狠的前行</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2. </a:t>
            </a:r>
            <a:r>
              <a:rPr lang="zh-CN" altLang="zh-CN" sz="2800" dirty="0">
                <a:solidFill>
                  <a:schemeClr val="tx1"/>
                </a:solidFill>
                <a:latin typeface="华文新魏" panose="02010800040101010101" pitchFamily="2" charset="-122"/>
                <a:ea typeface="华文新魏" panose="02010800040101010101" pitchFamily="2" charset="-122"/>
              </a:rPr>
              <a:t>注重基础，以最简单的案例说明问题，</a:t>
            </a:r>
            <a:r>
              <a:rPr lang="zh-CN" altLang="en-US" sz="2800" dirty="0">
                <a:solidFill>
                  <a:schemeClr val="tx1"/>
                </a:solidFill>
                <a:latin typeface="华文新魏" panose="02010800040101010101" pitchFamily="2" charset="-122"/>
                <a:ea typeface="华文新魏" panose="02010800040101010101" pitchFamily="2" charset="-122"/>
              </a:rPr>
              <a:t>并以</a:t>
            </a:r>
            <a:r>
              <a:rPr lang="zh-CN" altLang="zh-CN" sz="2800" dirty="0">
                <a:solidFill>
                  <a:schemeClr val="tx1"/>
                </a:solidFill>
                <a:latin typeface="华文新魏" panose="02010800040101010101" pitchFamily="2" charset="-122"/>
                <a:ea typeface="华文新魏" panose="02010800040101010101" pitchFamily="2" charset="-122"/>
              </a:rPr>
              <a:t>企业项目</a:t>
            </a:r>
            <a:r>
              <a:rPr lang="zh-CN" altLang="en-US" sz="2800" dirty="0">
                <a:solidFill>
                  <a:schemeClr val="tx1"/>
                </a:solidFill>
                <a:latin typeface="华文新魏" panose="02010800040101010101" pitchFamily="2" charset="-122"/>
                <a:ea typeface="华文新魏" panose="02010800040101010101" pitchFamily="2" charset="-122"/>
              </a:rPr>
              <a:t>案例进行</a:t>
            </a:r>
            <a:r>
              <a:rPr lang="zh-CN" altLang="zh-CN" sz="2800" dirty="0">
                <a:solidFill>
                  <a:schemeClr val="tx1"/>
                </a:solidFill>
                <a:latin typeface="华文新魏" panose="02010800040101010101" pitchFamily="2" charset="-122"/>
                <a:ea typeface="华文新魏" panose="02010800040101010101" pitchFamily="2" charset="-122"/>
              </a:rPr>
              <a:t>实践</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3. </a:t>
            </a:r>
            <a:r>
              <a:rPr lang="zh-CN" altLang="en-US" sz="2800" dirty="0">
                <a:solidFill>
                  <a:schemeClr val="tx1"/>
                </a:solidFill>
                <a:latin typeface="华文新魏" panose="02010800040101010101" pitchFamily="2" charset="-122"/>
                <a:ea typeface="华文新魏" panose="02010800040101010101" pitchFamily="2" charset="-122"/>
              </a:rPr>
              <a:t>课上思考，课下提问。不需要深究的地方不要钻牛角尖。</a:t>
            </a:r>
          </a:p>
          <a:p>
            <a:pPr marL="0" indent="0">
              <a:buNone/>
            </a:pPr>
            <a:r>
              <a:rPr lang="zh-CN" altLang="en-US" sz="2800" dirty="0">
                <a:solidFill>
                  <a:srgbClr val="FF0000"/>
                </a:solidFill>
                <a:latin typeface="华文新魏" panose="02010800040101010101" pitchFamily="2" charset="-122"/>
                <a:ea typeface="华文新魏" panose="02010800040101010101" pitchFamily="2" charset="-122"/>
              </a:rPr>
              <a:t>当你要放弃的时候想想当初为什么坚持到现在！</a:t>
            </a:r>
          </a:p>
        </p:txBody>
      </p:sp>
    </p:spTree>
    <p:extLst>
      <p:ext uri="{BB962C8B-B14F-4D97-AF65-F5344CB8AC3E}">
        <p14:creationId xmlns:p14="http://schemas.microsoft.com/office/powerpoint/2010/main" val="1284457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a:t>
            </a:r>
          </a:p>
        </p:txBody>
      </p:sp>
      <p:sp>
        <p:nvSpPr>
          <p:cNvPr id="4" name="文本框 3"/>
          <p:cNvSpPr txBox="1"/>
          <p:nvPr/>
        </p:nvSpPr>
        <p:spPr>
          <a:xfrm>
            <a:off x="296453" y="2003856"/>
            <a:ext cx="5189947" cy="2031325"/>
          </a:xfrm>
          <a:prstGeom prst="rect">
            <a:avLst/>
          </a:prstGeom>
          <a:noFill/>
        </p:spPr>
        <p:txBody>
          <a:bodyPr wrap="square" rtlCol="0">
            <a:spAutoFit/>
          </a:bodyPr>
          <a:lstStyle/>
          <a:p>
            <a:r>
              <a:rPr lang="en-US" altLang="zh-CN" b="1" dirty="0">
                <a:solidFill>
                  <a:srgbClr val="FF0000"/>
                </a:solidFill>
              </a:rPr>
              <a:t>initialization</a:t>
            </a:r>
            <a:r>
              <a:rPr lang="zh-CN" altLang="en-US" b="1" dirty="0">
                <a:solidFill>
                  <a:srgbClr val="FF0000"/>
                </a:solidFill>
              </a:rPr>
              <a:t>表示：初始化表达式</a:t>
            </a:r>
            <a:r>
              <a:rPr lang="en-US" altLang="zh-CN" b="1" dirty="0">
                <a:solidFill>
                  <a:srgbClr val="FF0000"/>
                </a:solidFill>
              </a:rPr>
              <a:t>  </a:t>
            </a:r>
          </a:p>
          <a:p>
            <a:r>
              <a:rPr lang="ro-RO" altLang="zh-CN" b="1" dirty="0">
                <a:solidFill>
                  <a:srgbClr val="FF0000"/>
                </a:solidFill>
              </a:rPr>
              <a:t>expression</a:t>
            </a:r>
            <a:r>
              <a:rPr lang="zh-CN" altLang="ro-RO" b="1" dirty="0">
                <a:solidFill>
                  <a:srgbClr val="FF0000"/>
                </a:solidFill>
              </a:rPr>
              <a:t>表示：控制表达式</a:t>
            </a:r>
            <a:r>
              <a:rPr lang="ro-RO" altLang="zh-CN" b="1" dirty="0">
                <a:solidFill>
                  <a:srgbClr val="FF0000"/>
                </a:solidFill>
              </a:rPr>
              <a:t>  </a:t>
            </a:r>
          </a:p>
          <a:p>
            <a:r>
              <a:rPr lang="ro-RO" altLang="zh-CN" b="1" dirty="0">
                <a:solidFill>
                  <a:srgbClr val="FF0000"/>
                </a:solidFill>
              </a:rPr>
              <a:t>post-loop-expression</a:t>
            </a:r>
            <a:r>
              <a:rPr lang="zh-CN" altLang="ro-RO" b="1" dirty="0">
                <a:solidFill>
                  <a:srgbClr val="FF0000"/>
                </a:solidFill>
              </a:rPr>
              <a:t>表示：循环后表达式</a:t>
            </a:r>
            <a:endParaRPr lang="en-US" altLang="zh-CN" b="1" dirty="0">
              <a:solidFill>
                <a:srgbClr val="FF0000"/>
              </a:solidFill>
            </a:endParaRPr>
          </a:p>
          <a:p>
            <a:r>
              <a:rPr lang="zh-CN" altLang="en-US" b="1" dirty="0">
                <a:solidFill>
                  <a:srgbClr val="FF0000"/>
                </a:solidFill>
              </a:rPr>
              <a:t>三个表达式是可以省略，如果都省略就是死循环</a:t>
            </a:r>
            <a:endParaRPr lang="en-US" altLang="zh-CN" b="1" dirty="0">
              <a:solidFill>
                <a:srgbClr val="FF0000"/>
              </a:solidFill>
            </a:endParaRPr>
          </a:p>
          <a:p>
            <a:r>
              <a:rPr lang="zh-CN" altLang="en-US" dirty="0"/>
              <a:t>打印</a:t>
            </a:r>
            <a:r>
              <a:rPr lang="en-US" altLang="zh-CN" dirty="0"/>
              <a:t>10</a:t>
            </a:r>
            <a:r>
              <a:rPr lang="zh-CN" altLang="en-US" dirty="0"/>
              <a:t>次</a:t>
            </a:r>
            <a:r>
              <a:rPr lang="en-US" altLang="zh-CN" dirty="0"/>
              <a:t>:</a:t>
            </a:r>
            <a:r>
              <a:rPr lang="zh-CN" altLang="en-US" dirty="0"/>
              <a:t>我又变帅了</a:t>
            </a:r>
            <a:endParaRPr lang="en-US" altLang="zh-CN" dirty="0"/>
          </a:p>
          <a:p>
            <a:r>
              <a:rPr kumimoji="1" lang="en-US" altLang="en-US" dirty="0"/>
              <a:t>打印1到100,</a:t>
            </a:r>
            <a:r>
              <a:rPr kumimoji="1" lang="zh-CN" altLang="en-US" dirty="0"/>
              <a:t>求</a:t>
            </a:r>
            <a:r>
              <a:rPr kumimoji="1" lang="en-US" altLang="zh-CN" dirty="0"/>
              <a:t>1-100</a:t>
            </a:r>
            <a:r>
              <a:rPr kumimoji="1" lang="zh-CN" altLang="en-US" dirty="0"/>
              <a:t>的和</a:t>
            </a:r>
            <a:r>
              <a:rPr kumimoji="1" lang="en-US" altLang="zh-CN" dirty="0"/>
              <a:t>,</a:t>
            </a:r>
            <a:r>
              <a:rPr kumimoji="1" lang="zh-CN" altLang="en-US" dirty="0"/>
              <a:t>求</a:t>
            </a:r>
            <a:r>
              <a:rPr kumimoji="1" lang="en-US" altLang="zh-CN" dirty="0"/>
              <a:t>1-100</a:t>
            </a:r>
            <a:r>
              <a:rPr kumimoji="1" lang="zh-CN" altLang="en-US" dirty="0"/>
              <a:t>平均值</a:t>
            </a:r>
            <a:endParaRPr kumimoji="1" lang="en-US" altLang="en-US" dirty="0"/>
          </a:p>
          <a:p>
            <a:r>
              <a:rPr kumimoji="1" lang="zh-CN" altLang="en-US" dirty="0"/>
              <a:t>求</a:t>
            </a:r>
            <a:r>
              <a:rPr kumimoji="1" lang="en-US" altLang="zh-CN" dirty="0"/>
              <a:t>1-100</a:t>
            </a:r>
            <a:r>
              <a:rPr kumimoji="1" lang="zh-CN" altLang="en-US" dirty="0"/>
              <a:t>之间所有偶数的和、所有奇数的和</a:t>
            </a:r>
            <a:endParaRPr kumimoji="1" lang="en-US" altLang="zh-CN" dirty="0"/>
          </a:p>
        </p:txBody>
      </p:sp>
      <p:pic>
        <p:nvPicPr>
          <p:cNvPr id="3" name="图片 2"/>
          <p:cNvPicPr>
            <a:picLocks noChangeAspect="1"/>
          </p:cNvPicPr>
          <p:nvPr/>
        </p:nvPicPr>
        <p:blipFill>
          <a:blip r:embed="rId2"/>
          <a:stretch>
            <a:fillRect/>
          </a:stretch>
        </p:blipFill>
        <p:spPr>
          <a:xfrm>
            <a:off x="410392" y="1398880"/>
            <a:ext cx="4152381" cy="619048"/>
          </a:xfrm>
          <a:prstGeom prst="rect">
            <a:avLst/>
          </a:prstGeom>
        </p:spPr>
      </p:pic>
      <p:pic>
        <p:nvPicPr>
          <p:cNvPr id="5" name="图片 4"/>
          <p:cNvPicPr>
            <a:picLocks noChangeAspect="1"/>
          </p:cNvPicPr>
          <p:nvPr/>
        </p:nvPicPr>
        <p:blipFill>
          <a:blip r:embed="rId3"/>
          <a:stretch>
            <a:fillRect/>
          </a:stretch>
        </p:blipFill>
        <p:spPr>
          <a:xfrm>
            <a:off x="5283200" y="1876571"/>
            <a:ext cx="3657600" cy="3923809"/>
          </a:xfrm>
          <a:prstGeom prst="rect">
            <a:avLst/>
          </a:prstGeom>
        </p:spPr>
      </p:pic>
    </p:spTree>
    <p:extLst>
      <p:ext uri="{BB962C8B-B14F-4D97-AF65-F5344CB8AC3E}">
        <p14:creationId xmlns:p14="http://schemas.microsoft.com/office/powerpoint/2010/main" val="3131778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sp>
        <p:nvSpPr>
          <p:cNvPr id="4" name="文本框 3"/>
          <p:cNvSpPr txBox="1"/>
          <p:nvPr/>
        </p:nvSpPr>
        <p:spPr>
          <a:xfrm>
            <a:off x="498474" y="1648178"/>
            <a:ext cx="8352015" cy="2308324"/>
          </a:xfrm>
          <a:prstGeom prst="rect">
            <a:avLst/>
          </a:prstGeom>
          <a:noFill/>
        </p:spPr>
        <p:txBody>
          <a:bodyPr wrap="square" rtlCol="0">
            <a:spAutoFit/>
          </a:bodyPr>
          <a:lstStyle/>
          <a:p>
            <a:r>
              <a:rPr kumimoji="1" lang="en-US" altLang="zh-CN" dirty="0"/>
              <a:t>1.</a:t>
            </a:r>
            <a:r>
              <a:rPr kumimoji="1" lang="zh-CN" altLang="en-US" dirty="0"/>
              <a:t>本金</a:t>
            </a:r>
            <a:r>
              <a:rPr kumimoji="1" lang="en-US" altLang="zh-CN" dirty="0"/>
              <a:t>10000</a:t>
            </a:r>
            <a:r>
              <a:rPr kumimoji="1" lang="zh-CN" altLang="en-US" dirty="0"/>
              <a:t>元存入银行，年利率是千分之三，每过</a:t>
            </a:r>
            <a:r>
              <a:rPr kumimoji="1" lang="en-US" altLang="zh-CN" dirty="0"/>
              <a:t>1</a:t>
            </a:r>
            <a:r>
              <a:rPr kumimoji="1" lang="zh-CN" altLang="en-US" dirty="0"/>
              <a:t>年，将本金和利息相加作为新的本金。计算</a:t>
            </a:r>
            <a:r>
              <a:rPr kumimoji="1" lang="en-US" altLang="zh-CN" dirty="0"/>
              <a:t>5</a:t>
            </a:r>
            <a:r>
              <a:rPr kumimoji="1" lang="zh-CN" altLang="en-US" dirty="0"/>
              <a:t>年后，获得的本金是多少？</a:t>
            </a:r>
            <a:endParaRPr kumimoji="1" lang="en-US" altLang="zh-CN" dirty="0"/>
          </a:p>
          <a:p>
            <a:r>
              <a:rPr kumimoji="1" lang="en-US" altLang="zh-CN" dirty="0"/>
              <a:t>2.</a:t>
            </a:r>
            <a:r>
              <a:rPr kumimoji="1" lang="zh-CN" altLang="en-US" dirty="0"/>
              <a:t>有个人想知道，一年之内一对兔子能繁殖多少对？于是就筑了一道围墙把一对兔子关在里面。已知一对兔子每个月可以生一对小兔子，而一对兔子从出生后第</a:t>
            </a:r>
            <a:r>
              <a:rPr kumimoji="1" lang="en-US" altLang="zh-CN" dirty="0"/>
              <a:t>3</a:t>
            </a:r>
            <a:r>
              <a:rPr kumimoji="1" lang="zh-CN" altLang="en-US" dirty="0"/>
              <a:t>个月起每月生一对小兔子。假如一年内没有发生死亡现象，那么，一对兔子一年内（</a:t>
            </a:r>
            <a:r>
              <a:rPr kumimoji="1" lang="en-US" altLang="zh-CN" dirty="0"/>
              <a:t>12</a:t>
            </a:r>
            <a:r>
              <a:rPr kumimoji="1" lang="zh-CN" altLang="en-US" dirty="0"/>
              <a:t>个月）能繁殖成多少对？ 兔子的规律为数列，</a:t>
            </a:r>
            <a:r>
              <a:rPr kumimoji="1" lang="en-US" altLang="zh-CN" dirty="0"/>
              <a:t>1</a:t>
            </a:r>
            <a:r>
              <a:rPr kumimoji="1" lang="zh-CN" altLang="en-US" dirty="0"/>
              <a:t>，</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a:t>
            </a:r>
            <a:r>
              <a:rPr kumimoji="1" lang="en-US" altLang="zh-CN" dirty="0"/>
              <a:t>5</a:t>
            </a:r>
            <a:r>
              <a:rPr kumimoji="1" lang="zh-CN" altLang="en-US" dirty="0"/>
              <a:t>，</a:t>
            </a:r>
            <a:r>
              <a:rPr kumimoji="1" lang="en-US" altLang="zh-CN" dirty="0"/>
              <a:t>8</a:t>
            </a:r>
            <a:r>
              <a:rPr kumimoji="1" lang="zh-CN" altLang="en-US" dirty="0"/>
              <a:t>，</a:t>
            </a:r>
            <a:r>
              <a:rPr kumimoji="1" lang="en-US" altLang="zh-CN" dirty="0"/>
              <a:t>13</a:t>
            </a:r>
            <a:r>
              <a:rPr kumimoji="1" lang="zh-CN" altLang="en-US" dirty="0"/>
              <a:t>，</a:t>
            </a:r>
            <a:r>
              <a:rPr kumimoji="1" lang="en-US" altLang="zh-CN" dirty="0"/>
              <a:t>21 </a:t>
            </a:r>
          </a:p>
          <a:p>
            <a:endParaRPr lang="zh-CN" altLang="en-US" dirty="0"/>
          </a:p>
        </p:txBody>
      </p:sp>
      <p:pic>
        <p:nvPicPr>
          <p:cNvPr id="5" name="图片 4"/>
          <p:cNvPicPr>
            <a:picLocks noChangeAspect="1"/>
          </p:cNvPicPr>
          <p:nvPr/>
        </p:nvPicPr>
        <p:blipFill>
          <a:blip r:embed="rId2"/>
          <a:stretch>
            <a:fillRect/>
          </a:stretch>
        </p:blipFill>
        <p:spPr>
          <a:xfrm>
            <a:off x="409991" y="3775536"/>
            <a:ext cx="2885714" cy="1838095"/>
          </a:xfrm>
          <a:prstGeom prst="rect">
            <a:avLst/>
          </a:prstGeom>
        </p:spPr>
      </p:pic>
      <p:pic>
        <p:nvPicPr>
          <p:cNvPr id="3" name="图片 2"/>
          <p:cNvPicPr>
            <a:picLocks noChangeAspect="1"/>
          </p:cNvPicPr>
          <p:nvPr/>
        </p:nvPicPr>
        <p:blipFill>
          <a:blip r:embed="rId3"/>
          <a:stretch>
            <a:fillRect/>
          </a:stretch>
        </p:blipFill>
        <p:spPr>
          <a:xfrm>
            <a:off x="4117930" y="3775536"/>
            <a:ext cx="2104762" cy="1828571"/>
          </a:xfrm>
          <a:prstGeom prst="rect">
            <a:avLst/>
          </a:prstGeom>
        </p:spPr>
      </p:pic>
    </p:spTree>
    <p:extLst>
      <p:ext uri="{BB962C8B-B14F-4D97-AF65-F5344CB8AC3E}">
        <p14:creationId xmlns:p14="http://schemas.microsoft.com/office/powerpoint/2010/main" val="422464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93674" y="1363512"/>
            <a:ext cx="4342857" cy="3649664"/>
          </a:xfrm>
          <a:prstGeom prst="rect">
            <a:avLst/>
          </a:prstGeom>
        </p:spPr>
      </p:pic>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pic>
        <p:nvPicPr>
          <p:cNvPr id="5" name="图片 4"/>
          <p:cNvPicPr>
            <a:picLocks noChangeAspect="1"/>
          </p:cNvPicPr>
          <p:nvPr/>
        </p:nvPicPr>
        <p:blipFill>
          <a:blip r:embed="rId3"/>
          <a:stretch>
            <a:fillRect/>
          </a:stretch>
        </p:blipFill>
        <p:spPr>
          <a:xfrm>
            <a:off x="5068773" y="1468274"/>
            <a:ext cx="2723809" cy="1647619"/>
          </a:xfrm>
          <a:prstGeom prst="rect">
            <a:avLst/>
          </a:prstGeom>
        </p:spPr>
      </p:pic>
      <p:pic>
        <p:nvPicPr>
          <p:cNvPr id="6" name="图片 5"/>
          <p:cNvPicPr>
            <a:picLocks noChangeAspect="1"/>
          </p:cNvPicPr>
          <p:nvPr/>
        </p:nvPicPr>
        <p:blipFill>
          <a:blip r:embed="rId4"/>
          <a:stretch>
            <a:fillRect/>
          </a:stretch>
        </p:blipFill>
        <p:spPr>
          <a:xfrm>
            <a:off x="1243644" y="3450759"/>
            <a:ext cx="6076190" cy="2571429"/>
          </a:xfrm>
          <a:prstGeom prst="rect">
            <a:avLst/>
          </a:prstGeom>
        </p:spPr>
      </p:pic>
      <p:pic>
        <p:nvPicPr>
          <p:cNvPr id="7" name="图片 6"/>
          <p:cNvPicPr>
            <a:picLocks noChangeAspect="1"/>
          </p:cNvPicPr>
          <p:nvPr/>
        </p:nvPicPr>
        <p:blipFill>
          <a:blip r:embed="rId5"/>
          <a:stretch>
            <a:fillRect/>
          </a:stretch>
        </p:blipFill>
        <p:spPr>
          <a:xfrm>
            <a:off x="6142254" y="4429962"/>
            <a:ext cx="2790476" cy="1371429"/>
          </a:xfrm>
          <a:prstGeom prst="rect">
            <a:avLst/>
          </a:prstGeom>
        </p:spPr>
      </p:pic>
    </p:spTree>
    <p:extLst>
      <p:ext uri="{BB962C8B-B14F-4D97-AF65-F5344CB8AC3E}">
        <p14:creationId xmlns:p14="http://schemas.microsoft.com/office/powerpoint/2010/main" val="1085640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836712"/>
            <a:ext cx="7200800" cy="523220"/>
          </a:xfrm>
          <a:prstGeom prst="rect">
            <a:avLst/>
          </a:prstGeom>
          <a:noFill/>
        </p:spPr>
        <p:txBody>
          <a:bodyPr wrap="square" rtlCol="0">
            <a:spAutoFit/>
          </a:bodyPr>
          <a:lstStyle/>
          <a:p>
            <a:r>
              <a:rPr lang="zh-CN" altLang="en-US" sz="2800" b="1" dirty="0">
                <a:solidFill>
                  <a:srgbClr val="FF0000"/>
                </a:solidFill>
              </a:rPr>
              <a:t>扩展内容</a:t>
            </a:r>
            <a:r>
              <a:rPr lang="en-US" altLang="zh-CN" dirty="0"/>
              <a:t>:</a:t>
            </a:r>
            <a:endParaRPr lang="zh-CN" altLang="en-US" dirty="0"/>
          </a:p>
        </p:txBody>
      </p:sp>
      <p:pic>
        <p:nvPicPr>
          <p:cNvPr id="3" name="图片 2"/>
          <p:cNvPicPr>
            <a:picLocks noChangeAspect="1"/>
          </p:cNvPicPr>
          <p:nvPr/>
        </p:nvPicPr>
        <p:blipFill>
          <a:blip r:embed="rId2"/>
          <a:stretch>
            <a:fillRect/>
          </a:stretch>
        </p:blipFill>
        <p:spPr>
          <a:xfrm>
            <a:off x="7451034" y="2852936"/>
            <a:ext cx="866667" cy="1142857"/>
          </a:xfrm>
          <a:prstGeom prst="rect">
            <a:avLst/>
          </a:prstGeom>
        </p:spPr>
      </p:pic>
      <p:sp>
        <p:nvSpPr>
          <p:cNvPr id="4" name="Rectangle 1"/>
          <p:cNvSpPr>
            <a:spLocks noChangeArrowheads="1"/>
          </p:cNvSpPr>
          <p:nvPr/>
        </p:nvSpPr>
        <p:spPr bwMode="auto">
          <a:xfrm>
            <a:off x="1187624" y="1412196"/>
            <a:ext cx="5112568" cy="4616648"/>
          </a:xfrm>
          <a:prstGeom prst="rect">
            <a:avLst/>
          </a:prstGeom>
          <a:solidFill>
            <a:srgbClr val="CCE8C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var </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3</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"&amp;nbsp;"</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"&lt;br/&gt;"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"&amp;nbsp;"</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4</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"&lt;br/&gt;"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1945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sp>
        <p:nvSpPr>
          <p:cNvPr id="4" name="文本框 3"/>
          <p:cNvSpPr txBox="1"/>
          <p:nvPr/>
        </p:nvSpPr>
        <p:spPr>
          <a:xfrm>
            <a:off x="498474" y="1648178"/>
            <a:ext cx="8352015" cy="646331"/>
          </a:xfrm>
          <a:prstGeom prst="rect">
            <a:avLst/>
          </a:prstGeom>
          <a:noFill/>
        </p:spPr>
        <p:txBody>
          <a:bodyPr wrap="square" rtlCol="0">
            <a:spAutoFit/>
          </a:bodyPr>
          <a:lstStyle/>
          <a:p>
            <a:r>
              <a:rPr kumimoji="1" lang="en-US" altLang="zh-CN" dirty="0"/>
              <a:t>1.</a:t>
            </a:r>
            <a:r>
              <a:rPr kumimoji="1" lang="zh-CN" altLang="en-US" dirty="0"/>
              <a:t>计算出</a:t>
            </a:r>
            <a:r>
              <a:rPr kumimoji="1" lang="en-US" altLang="zh-CN" dirty="0"/>
              <a:t>1—100</a:t>
            </a:r>
            <a:r>
              <a:rPr kumimoji="1" lang="zh-CN" altLang="en-US" dirty="0"/>
              <a:t>之间所有不能被</a:t>
            </a:r>
            <a:r>
              <a:rPr kumimoji="1" lang="en-US" altLang="zh-CN" dirty="0"/>
              <a:t>3</a:t>
            </a:r>
            <a:r>
              <a:rPr kumimoji="1" lang="zh-CN" altLang="en-US" dirty="0"/>
              <a:t>整除的整数的和大于</a:t>
            </a:r>
            <a:r>
              <a:rPr kumimoji="1" lang="en-US" altLang="zh-CN" dirty="0"/>
              <a:t>(</a:t>
            </a:r>
            <a:r>
              <a:rPr kumimoji="1" lang="zh-CN" altLang="en-US" dirty="0"/>
              <a:t>或等于</a:t>
            </a:r>
            <a:r>
              <a:rPr kumimoji="1" lang="en-US" altLang="zh-CN" dirty="0"/>
              <a:t>)2000</a:t>
            </a:r>
            <a:r>
              <a:rPr kumimoji="1" lang="zh-CN" altLang="en-US" dirty="0"/>
              <a:t>的数字。</a:t>
            </a:r>
            <a:endParaRPr kumimoji="1" lang="en-US" altLang="zh-CN" dirty="0"/>
          </a:p>
          <a:p>
            <a:endParaRPr lang="zh-CN" altLang="en-US" dirty="0"/>
          </a:p>
        </p:txBody>
      </p:sp>
      <p:pic>
        <p:nvPicPr>
          <p:cNvPr id="3" name="图片 2"/>
          <p:cNvPicPr>
            <a:picLocks noChangeAspect="1"/>
          </p:cNvPicPr>
          <p:nvPr/>
        </p:nvPicPr>
        <p:blipFill>
          <a:blip r:embed="rId2"/>
          <a:stretch>
            <a:fillRect/>
          </a:stretch>
        </p:blipFill>
        <p:spPr>
          <a:xfrm>
            <a:off x="376254" y="2359743"/>
            <a:ext cx="3085714" cy="3019048"/>
          </a:xfrm>
          <a:prstGeom prst="rect">
            <a:avLst/>
          </a:prstGeom>
        </p:spPr>
      </p:pic>
      <p:sp>
        <p:nvSpPr>
          <p:cNvPr id="5" name="文本框 4"/>
          <p:cNvSpPr txBox="1"/>
          <p:nvPr/>
        </p:nvSpPr>
        <p:spPr>
          <a:xfrm>
            <a:off x="3894667" y="2957689"/>
            <a:ext cx="5034844" cy="1200329"/>
          </a:xfrm>
          <a:prstGeom prst="rect">
            <a:avLst/>
          </a:prstGeom>
          <a:noFill/>
        </p:spPr>
        <p:txBody>
          <a:bodyPr wrap="square" rtlCol="0">
            <a:spAutoFit/>
          </a:bodyPr>
          <a:lstStyle/>
          <a:p>
            <a:r>
              <a:rPr lang="zh-CN" altLang="en-US" b="1" dirty="0">
                <a:solidFill>
                  <a:srgbClr val="FF0000"/>
                </a:solidFill>
              </a:rPr>
              <a:t>总结</a:t>
            </a:r>
            <a:r>
              <a:rPr lang="en-US" altLang="zh-CN" b="1" dirty="0">
                <a:solidFill>
                  <a:srgbClr val="FF0000"/>
                </a:solidFill>
              </a:rPr>
              <a:t>:</a:t>
            </a:r>
          </a:p>
          <a:p>
            <a:r>
              <a:rPr lang="en-US" altLang="zh-CN" b="1" dirty="0">
                <a:solidFill>
                  <a:srgbClr val="FF0000"/>
                </a:solidFill>
              </a:rPr>
              <a:t>while:</a:t>
            </a:r>
            <a:r>
              <a:rPr lang="zh-CN" altLang="en-US" b="1" dirty="0">
                <a:solidFill>
                  <a:srgbClr val="FF0000"/>
                </a:solidFill>
              </a:rPr>
              <a:t>先执行判断条件</a:t>
            </a:r>
            <a:r>
              <a:rPr lang="en-US" altLang="zh-CN" b="1" dirty="0">
                <a:solidFill>
                  <a:srgbClr val="FF0000"/>
                </a:solidFill>
              </a:rPr>
              <a:t>,</a:t>
            </a:r>
            <a:r>
              <a:rPr lang="zh-CN" altLang="en-US" b="1" dirty="0">
                <a:solidFill>
                  <a:srgbClr val="FF0000"/>
                </a:solidFill>
              </a:rPr>
              <a:t>再执行循环体</a:t>
            </a:r>
            <a:endParaRPr lang="en-US" altLang="zh-CN" b="1" dirty="0">
              <a:solidFill>
                <a:srgbClr val="FF0000"/>
              </a:solidFill>
            </a:endParaRPr>
          </a:p>
          <a:p>
            <a:r>
              <a:rPr lang="en-US" altLang="zh-CN" b="1" dirty="0">
                <a:solidFill>
                  <a:srgbClr val="FF0000"/>
                </a:solidFill>
              </a:rPr>
              <a:t>do-while:</a:t>
            </a:r>
            <a:r>
              <a:rPr lang="zh-CN" altLang="en-US" b="1" dirty="0">
                <a:solidFill>
                  <a:srgbClr val="FF0000"/>
                </a:solidFill>
              </a:rPr>
              <a:t>最少执行一次循环体</a:t>
            </a:r>
            <a:r>
              <a:rPr lang="en-US" altLang="zh-CN" b="1" dirty="0">
                <a:solidFill>
                  <a:srgbClr val="FF0000"/>
                </a:solidFill>
              </a:rPr>
              <a:t>,</a:t>
            </a:r>
            <a:r>
              <a:rPr lang="zh-CN" altLang="en-US" b="1" dirty="0">
                <a:solidFill>
                  <a:srgbClr val="FF0000"/>
                </a:solidFill>
              </a:rPr>
              <a:t>再执行循环条件</a:t>
            </a:r>
            <a:endParaRPr lang="en-US" altLang="zh-CN" b="1" dirty="0">
              <a:solidFill>
                <a:srgbClr val="FF0000"/>
              </a:solidFill>
            </a:endParaRPr>
          </a:p>
          <a:p>
            <a:r>
              <a:rPr lang="en-US" altLang="zh-CN" b="1" dirty="0">
                <a:solidFill>
                  <a:srgbClr val="FF0000"/>
                </a:solidFill>
              </a:rPr>
              <a:t>for:</a:t>
            </a:r>
            <a:r>
              <a:rPr lang="zh-CN" altLang="en-US" b="1" dirty="0">
                <a:solidFill>
                  <a:srgbClr val="FF0000"/>
                </a:solidFill>
              </a:rPr>
              <a:t>知道循环次数的时候使用</a:t>
            </a:r>
          </a:p>
        </p:txBody>
      </p:sp>
    </p:spTree>
    <p:extLst>
      <p:ext uri="{BB962C8B-B14F-4D97-AF65-F5344CB8AC3E}">
        <p14:creationId xmlns:p14="http://schemas.microsoft.com/office/powerpoint/2010/main" val="201056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数组的概念</a:t>
            </a:r>
          </a:p>
        </p:txBody>
      </p:sp>
      <p:sp>
        <p:nvSpPr>
          <p:cNvPr id="4" name="文本框 3"/>
          <p:cNvSpPr txBox="1"/>
          <p:nvPr/>
        </p:nvSpPr>
        <p:spPr>
          <a:xfrm>
            <a:off x="498474" y="1648178"/>
            <a:ext cx="8352015" cy="2862322"/>
          </a:xfrm>
          <a:prstGeom prst="rect">
            <a:avLst/>
          </a:prstGeom>
          <a:noFill/>
        </p:spPr>
        <p:txBody>
          <a:bodyPr wrap="square" rtlCol="0">
            <a:spAutoFit/>
          </a:bodyPr>
          <a:lstStyle/>
          <a:p>
            <a:r>
              <a:rPr kumimoji="1" lang="zh-CN" altLang="en-US" dirty="0"/>
              <a:t>思考：班级中有</a:t>
            </a:r>
            <a:r>
              <a:rPr kumimoji="1" lang="en-US" altLang="zh-CN" dirty="0"/>
              <a:t>10</a:t>
            </a:r>
            <a:r>
              <a:rPr kumimoji="1" lang="zh-CN" altLang="en-US" dirty="0"/>
              <a:t>个同学，依次输入每个人的数学成绩，最后输出所有人的成绩？</a:t>
            </a:r>
          </a:p>
          <a:p>
            <a:r>
              <a:rPr kumimoji="1" lang="zh-CN" altLang="en-US" dirty="0"/>
              <a:t>如何解决上述问题？，如果把不及格的成绩显示出来怎么办？数组</a:t>
            </a:r>
          </a:p>
          <a:p>
            <a:r>
              <a:rPr kumimoji="1" lang="zh-CN" altLang="en-US" dirty="0"/>
              <a:t>数组：把若干变量按有序的形式组织起来，这些按序排列的同类数据元素的集合称为数组。</a:t>
            </a:r>
          </a:p>
          <a:p>
            <a:r>
              <a:rPr kumimoji="1" lang="zh-CN" altLang="en-US" dirty="0"/>
              <a:t>名词解释：</a:t>
            </a:r>
          </a:p>
          <a:p>
            <a:r>
              <a:rPr lang="en-US" altLang="zh-CN" dirty="0">
                <a:solidFill>
                  <a:srgbClr val="FF0000"/>
                </a:solidFill>
              </a:rPr>
              <a:t>1)</a:t>
            </a:r>
            <a:r>
              <a:rPr lang="zh-CN" altLang="en-US" dirty="0">
                <a:solidFill>
                  <a:srgbClr val="FF0000"/>
                </a:solidFill>
              </a:rPr>
              <a:t>数组</a:t>
            </a:r>
            <a:r>
              <a:rPr lang="en-US" altLang="zh-CN" dirty="0">
                <a:solidFill>
                  <a:srgbClr val="FF0000"/>
                </a:solidFill>
              </a:rPr>
              <a:t>:</a:t>
            </a:r>
            <a:r>
              <a:rPr lang="zh-CN" altLang="en-US" dirty="0">
                <a:solidFill>
                  <a:srgbClr val="FF0000"/>
                </a:solidFill>
              </a:rPr>
              <a:t>一组数据的有序的集合 </a:t>
            </a:r>
            <a:r>
              <a:rPr lang="en-US" altLang="zh-CN" dirty="0">
                <a:solidFill>
                  <a:srgbClr val="FF0000"/>
                </a:solidFill>
              </a:rPr>
              <a:t>,</a:t>
            </a:r>
            <a:r>
              <a:rPr lang="zh-CN" altLang="en-US" dirty="0">
                <a:solidFill>
                  <a:srgbClr val="FF0000"/>
                </a:solidFill>
              </a:rPr>
              <a:t>数组里存储任意类型的数据，长度</a:t>
            </a:r>
            <a:r>
              <a:rPr lang="en-US" altLang="zh-CN" dirty="0">
                <a:solidFill>
                  <a:srgbClr val="FF0000"/>
                </a:solidFill>
              </a:rPr>
              <a:t>(</a:t>
            </a:r>
            <a:r>
              <a:rPr lang="zh-CN" altLang="en-US" dirty="0">
                <a:solidFill>
                  <a:srgbClr val="FF0000"/>
                </a:solidFill>
              </a:rPr>
              <a:t>个数</a:t>
            </a:r>
            <a:r>
              <a:rPr lang="en-US" altLang="zh-CN" dirty="0">
                <a:solidFill>
                  <a:srgbClr val="FF0000"/>
                </a:solidFill>
              </a:rPr>
              <a:t>)</a:t>
            </a:r>
            <a:r>
              <a:rPr lang="zh-CN" altLang="en-US" dirty="0">
                <a:solidFill>
                  <a:srgbClr val="FF0000"/>
                </a:solidFill>
              </a:rPr>
              <a:t>可以改变</a:t>
            </a:r>
          </a:p>
          <a:p>
            <a:r>
              <a:rPr lang="en-US" altLang="zh-CN" dirty="0"/>
              <a:t>2)</a:t>
            </a:r>
            <a:r>
              <a:rPr lang="zh-CN" altLang="en-US" dirty="0">
                <a:solidFill>
                  <a:srgbClr val="FF0000"/>
                </a:solidFill>
              </a:rPr>
              <a:t>数组元素</a:t>
            </a:r>
            <a:r>
              <a:rPr lang="en-US" altLang="zh-CN" dirty="0">
                <a:solidFill>
                  <a:srgbClr val="FF0000"/>
                </a:solidFill>
              </a:rPr>
              <a:t>:</a:t>
            </a:r>
            <a:r>
              <a:rPr lang="zh-CN" altLang="en-US" dirty="0">
                <a:solidFill>
                  <a:srgbClr val="FF0000"/>
                </a:solidFill>
              </a:rPr>
              <a:t>构成数组的数据。</a:t>
            </a:r>
            <a:endParaRPr lang="zh-CN" altLang="en-US" dirty="0"/>
          </a:p>
          <a:p>
            <a:r>
              <a:rPr lang="en-US" altLang="zh-CN" dirty="0">
                <a:solidFill>
                  <a:srgbClr val="FF0000"/>
                </a:solidFill>
              </a:rPr>
              <a:t>3)</a:t>
            </a:r>
            <a:r>
              <a:rPr lang="zh-CN" altLang="en-US" dirty="0">
                <a:solidFill>
                  <a:srgbClr val="FF0000"/>
                </a:solidFill>
              </a:rPr>
              <a:t>数组的下标</a:t>
            </a:r>
            <a:r>
              <a:rPr lang="en-US" altLang="zh-CN" dirty="0">
                <a:solidFill>
                  <a:srgbClr val="FF0000"/>
                </a:solidFill>
              </a:rPr>
              <a:t>:</a:t>
            </a:r>
            <a:r>
              <a:rPr lang="zh-CN" altLang="en-US" dirty="0">
                <a:solidFill>
                  <a:srgbClr val="FF0000"/>
                </a:solidFill>
              </a:rPr>
              <a:t>是数组元素的位置的一个索引或指示。 </a:t>
            </a:r>
          </a:p>
          <a:p>
            <a:r>
              <a:rPr lang="en-US" altLang="zh-CN" dirty="0"/>
              <a:t>4)</a:t>
            </a:r>
            <a:r>
              <a:rPr lang="zh-CN" altLang="en-US" dirty="0"/>
              <a:t>了解</a:t>
            </a:r>
            <a:r>
              <a:rPr lang="en-US" altLang="zh-CN" dirty="0"/>
              <a:t>:</a:t>
            </a:r>
            <a:r>
              <a:rPr lang="zh-CN" altLang="en-US" dirty="0"/>
              <a:t>数组的维数</a:t>
            </a:r>
            <a:r>
              <a:rPr lang="en-US" altLang="zh-CN" dirty="0"/>
              <a:t>:</a:t>
            </a:r>
            <a:r>
              <a:rPr lang="zh-CN" altLang="en-US" dirty="0"/>
              <a:t>数组元素下标的个数。根据数组的维数可以将数组分为一维、二维、三维、多维 数组。 </a:t>
            </a:r>
          </a:p>
        </p:txBody>
      </p:sp>
    </p:spTree>
    <p:extLst>
      <p:ext uri="{BB962C8B-B14F-4D97-AF65-F5344CB8AC3E}">
        <p14:creationId xmlns:p14="http://schemas.microsoft.com/office/powerpoint/2010/main" val="3323928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数组的声明及使用</a:t>
            </a:r>
          </a:p>
        </p:txBody>
      </p:sp>
      <p:sp>
        <p:nvSpPr>
          <p:cNvPr id="4" name="文本框 3"/>
          <p:cNvSpPr txBox="1"/>
          <p:nvPr/>
        </p:nvSpPr>
        <p:spPr>
          <a:xfrm>
            <a:off x="498474" y="1648178"/>
            <a:ext cx="8352015" cy="369332"/>
          </a:xfrm>
          <a:prstGeom prst="rect">
            <a:avLst/>
          </a:prstGeom>
          <a:noFill/>
        </p:spPr>
        <p:txBody>
          <a:bodyPr wrap="square" rtlCol="0">
            <a:spAutoFit/>
          </a:bodyPr>
          <a:lstStyle/>
          <a:p>
            <a:r>
              <a:rPr lang="zh-CN" altLang="en-US" b="1" dirty="0">
                <a:solidFill>
                  <a:srgbClr val="FF0000"/>
                </a:solidFill>
              </a:rPr>
              <a:t>数组</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中的数组可以存储任意类型的数据</a:t>
            </a:r>
            <a:r>
              <a:rPr lang="en-US" altLang="zh-CN" b="1" dirty="0">
                <a:solidFill>
                  <a:srgbClr val="FF0000"/>
                </a:solidFill>
              </a:rPr>
              <a:t>,</a:t>
            </a:r>
            <a:r>
              <a:rPr lang="zh-CN" altLang="en-US" b="1" dirty="0">
                <a:solidFill>
                  <a:srgbClr val="FF0000"/>
                </a:solidFill>
              </a:rPr>
              <a:t>而且数组的大小可以动态改变</a:t>
            </a:r>
          </a:p>
        </p:txBody>
      </p:sp>
      <p:pic>
        <p:nvPicPr>
          <p:cNvPr id="3" name="图片 2"/>
          <p:cNvPicPr>
            <a:picLocks noChangeAspect="1"/>
          </p:cNvPicPr>
          <p:nvPr/>
        </p:nvPicPr>
        <p:blipFill>
          <a:blip r:embed="rId2"/>
          <a:stretch>
            <a:fillRect/>
          </a:stretch>
        </p:blipFill>
        <p:spPr>
          <a:xfrm>
            <a:off x="626615" y="2017510"/>
            <a:ext cx="4142857" cy="3200000"/>
          </a:xfrm>
          <a:prstGeom prst="rect">
            <a:avLst/>
          </a:prstGeom>
        </p:spPr>
      </p:pic>
      <p:sp>
        <p:nvSpPr>
          <p:cNvPr id="5" name="文本框 4"/>
          <p:cNvSpPr txBox="1"/>
          <p:nvPr/>
        </p:nvSpPr>
        <p:spPr>
          <a:xfrm>
            <a:off x="4674481" y="2404533"/>
            <a:ext cx="4075289" cy="1477328"/>
          </a:xfrm>
          <a:prstGeom prst="rect">
            <a:avLst/>
          </a:prstGeom>
          <a:noFill/>
        </p:spPr>
        <p:txBody>
          <a:bodyPr wrap="square" rtlCol="0">
            <a:spAutoFit/>
          </a:bodyPr>
          <a:lstStyle/>
          <a:p>
            <a:r>
              <a:rPr lang="zh-CN" altLang="en-US" dirty="0"/>
              <a:t>创建数组和存储数据的常用方式</a:t>
            </a:r>
            <a:r>
              <a:rPr lang="en-US" altLang="zh-CN" dirty="0"/>
              <a:t>(</a:t>
            </a:r>
            <a:r>
              <a:rPr lang="zh-CN" altLang="en-US" dirty="0"/>
              <a:t>左图</a:t>
            </a:r>
            <a:r>
              <a:rPr lang="en-US" altLang="zh-CN" dirty="0"/>
              <a:t>):</a:t>
            </a:r>
            <a:r>
              <a:rPr lang="zh-CN" altLang="en-US" dirty="0"/>
              <a:t>直接赋值的方式</a:t>
            </a:r>
            <a:r>
              <a:rPr lang="en-US" altLang="zh-CN" dirty="0"/>
              <a:t>(</a:t>
            </a:r>
            <a:r>
              <a:rPr lang="zh-CN" altLang="en-US" dirty="0"/>
              <a:t>字面量方式</a:t>
            </a:r>
            <a:r>
              <a:rPr lang="en-US" altLang="zh-CN" dirty="0"/>
              <a:t>)</a:t>
            </a:r>
          </a:p>
          <a:p>
            <a:r>
              <a:rPr lang="zh-CN" altLang="en-US" dirty="0">
                <a:solidFill>
                  <a:srgbClr val="FF0000"/>
                </a:solidFill>
              </a:rPr>
              <a:t>数组的下标</a:t>
            </a:r>
            <a:r>
              <a:rPr lang="en-US" altLang="zh-CN" dirty="0">
                <a:solidFill>
                  <a:srgbClr val="FF0000"/>
                </a:solidFill>
              </a:rPr>
              <a:t>(</a:t>
            </a:r>
            <a:r>
              <a:rPr lang="zh-CN" altLang="en-US" dirty="0">
                <a:solidFill>
                  <a:srgbClr val="FF0000"/>
                </a:solidFill>
              </a:rPr>
              <a:t>索引</a:t>
            </a:r>
            <a:r>
              <a:rPr lang="en-US" altLang="zh-CN" dirty="0">
                <a:solidFill>
                  <a:srgbClr val="FF0000"/>
                </a:solidFill>
              </a:rPr>
              <a:t>)</a:t>
            </a:r>
            <a:r>
              <a:rPr lang="zh-CN" altLang="en-US" dirty="0">
                <a:solidFill>
                  <a:srgbClr val="FF0000"/>
                </a:solidFill>
              </a:rPr>
              <a:t>从</a:t>
            </a:r>
            <a:r>
              <a:rPr lang="en-US" altLang="zh-CN" dirty="0">
                <a:solidFill>
                  <a:srgbClr val="FF0000"/>
                </a:solidFill>
              </a:rPr>
              <a:t>0</a:t>
            </a:r>
            <a:r>
              <a:rPr lang="zh-CN" altLang="en-US" dirty="0">
                <a:solidFill>
                  <a:srgbClr val="FF0000"/>
                </a:solidFill>
              </a:rPr>
              <a:t>开始</a:t>
            </a:r>
            <a:r>
              <a:rPr lang="en-US" altLang="zh-CN" dirty="0">
                <a:solidFill>
                  <a:srgbClr val="FF0000"/>
                </a:solidFill>
              </a:rPr>
              <a:t>,</a:t>
            </a:r>
            <a:r>
              <a:rPr lang="zh-CN" altLang="en-US" dirty="0">
                <a:solidFill>
                  <a:srgbClr val="FF0000"/>
                </a:solidFill>
              </a:rPr>
              <a:t>到数组的长度减</a:t>
            </a:r>
            <a:r>
              <a:rPr lang="en-US" altLang="zh-CN" dirty="0">
                <a:solidFill>
                  <a:srgbClr val="FF0000"/>
                </a:solidFill>
              </a:rPr>
              <a:t>1</a:t>
            </a:r>
          </a:p>
          <a:p>
            <a:r>
              <a:rPr lang="zh-CN" altLang="en-US" b="1" dirty="0">
                <a:solidFill>
                  <a:srgbClr val="FF0000"/>
                </a:solidFill>
              </a:rPr>
              <a:t>通过下标进行存储和访问数组元素</a:t>
            </a:r>
          </a:p>
        </p:txBody>
      </p:sp>
      <p:pic>
        <p:nvPicPr>
          <p:cNvPr id="6" name="图片 5"/>
          <p:cNvPicPr>
            <a:picLocks noChangeAspect="1"/>
          </p:cNvPicPr>
          <p:nvPr/>
        </p:nvPicPr>
        <p:blipFill>
          <a:blip r:embed="rId3"/>
          <a:stretch>
            <a:fillRect/>
          </a:stretch>
        </p:blipFill>
        <p:spPr>
          <a:xfrm>
            <a:off x="772177" y="5471464"/>
            <a:ext cx="4800000" cy="904762"/>
          </a:xfrm>
          <a:prstGeom prst="rect">
            <a:avLst/>
          </a:prstGeom>
        </p:spPr>
      </p:pic>
      <p:sp>
        <p:nvSpPr>
          <p:cNvPr id="7" name="文本框 6"/>
          <p:cNvSpPr txBox="1"/>
          <p:nvPr/>
        </p:nvSpPr>
        <p:spPr>
          <a:xfrm>
            <a:off x="5825067" y="5471464"/>
            <a:ext cx="3025422" cy="646331"/>
          </a:xfrm>
          <a:prstGeom prst="rect">
            <a:avLst/>
          </a:prstGeom>
          <a:noFill/>
        </p:spPr>
        <p:txBody>
          <a:bodyPr wrap="square" rtlCol="0">
            <a:spAutoFit/>
          </a:bodyPr>
          <a:lstStyle/>
          <a:p>
            <a:r>
              <a:rPr lang="zh-CN" altLang="en-US" dirty="0"/>
              <a:t>通过</a:t>
            </a:r>
            <a:r>
              <a:rPr lang="en-US" altLang="zh-CN" dirty="0"/>
              <a:t>Array</a:t>
            </a:r>
            <a:r>
              <a:rPr lang="zh-CN" altLang="en-US" dirty="0"/>
              <a:t>构造函数的方式创建数组</a:t>
            </a:r>
          </a:p>
        </p:txBody>
      </p:sp>
    </p:spTree>
    <p:extLst>
      <p:ext uri="{BB962C8B-B14F-4D97-AF65-F5344CB8AC3E}">
        <p14:creationId xmlns:p14="http://schemas.microsoft.com/office/powerpoint/2010/main" val="16962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为数组添加数据</a:t>
            </a:r>
            <a:r>
              <a:rPr kumimoji="1" lang="en-US" altLang="zh-CN" dirty="0"/>
              <a:t>,</a:t>
            </a:r>
            <a:r>
              <a:rPr kumimoji="1" lang="zh-CN" altLang="en-US" dirty="0"/>
              <a:t>修改数据</a:t>
            </a:r>
            <a:r>
              <a:rPr kumimoji="1" lang="en-US" altLang="zh-CN" dirty="0"/>
              <a:t>,</a:t>
            </a:r>
            <a:r>
              <a:rPr kumimoji="1" lang="zh-CN" altLang="en-US" dirty="0"/>
              <a:t>及使用</a:t>
            </a:r>
          </a:p>
        </p:txBody>
      </p:sp>
      <p:pic>
        <p:nvPicPr>
          <p:cNvPr id="3" name="图片 2"/>
          <p:cNvPicPr>
            <a:picLocks noChangeAspect="1"/>
          </p:cNvPicPr>
          <p:nvPr/>
        </p:nvPicPr>
        <p:blipFill>
          <a:blip r:embed="rId2"/>
          <a:stretch>
            <a:fillRect/>
          </a:stretch>
        </p:blipFill>
        <p:spPr>
          <a:xfrm>
            <a:off x="595175" y="1618498"/>
            <a:ext cx="3438095" cy="2085714"/>
          </a:xfrm>
          <a:prstGeom prst="rect">
            <a:avLst/>
          </a:prstGeom>
        </p:spPr>
      </p:pic>
      <p:sp>
        <p:nvSpPr>
          <p:cNvPr id="5" name="文本框 4"/>
          <p:cNvSpPr txBox="1"/>
          <p:nvPr/>
        </p:nvSpPr>
        <p:spPr>
          <a:xfrm>
            <a:off x="4033270" y="1851378"/>
            <a:ext cx="4504759" cy="646331"/>
          </a:xfrm>
          <a:prstGeom prst="rect">
            <a:avLst/>
          </a:prstGeom>
          <a:noFill/>
        </p:spPr>
        <p:txBody>
          <a:bodyPr wrap="none" rtlCol="0">
            <a:spAutoFit/>
          </a:bodyPr>
          <a:lstStyle/>
          <a:p>
            <a:r>
              <a:rPr lang="zh-CN" altLang="en-US" b="1" dirty="0">
                <a:solidFill>
                  <a:srgbClr val="FF0000"/>
                </a:solidFill>
              </a:rPr>
              <a:t>通过下标的方式可以访问及修改数组元素</a:t>
            </a:r>
            <a:endParaRPr lang="en-US" altLang="zh-CN" b="1" dirty="0">
              <a:solidFill>
                <a:srgbClr val="FF0000"/>
              </a:solidFill>
            </a:endParaRPr>
          </a:p>
          <a:p>
            <a:r>
              <a:rPr lang="zh-CN" altLang="en-US" b="1" dirty="0">
                <a:solidFill>
                  <a:srgbClr val="FF0000"/>
                </a:solidFill>
              </a:rPr>
              <a:t>也使用循环的方式来操作数组中的元素</a:t>
            </a:r>
          </a:p>
        </p:txBody>
      </p:sp>
      <p:pic>
        <p:nvPicPr>
          <p:cNvPr id="6" name="图片 5"/>
          <p:cNvPicPr>
            <a:picLocks noChangeAspect="1"/>
          </p:cNvPicPr>
          <p:nvPr/>
        </p:nvPicPr>
        <p:blipFill>
          <a:blip r:embed="rId3"/>
          <a:stretch>
            <a:fillRect/>
          </a:stretch>
        </p:blipFill>
        <p:spPr>
          <a:xfrm>
            <a:off x="4928506" y="2730589"/>
            <a:ext cx="2714286" cy="933333"/>
          </a:xfrm>
          <a:prstGeom prst="rect">
            <a:avLst/>
          </a:prstGeom>
        </p:spPr>
      </p:pic>
    </p:spTree>
    <p:extLst>
      <p:ext uri="{BB962C8B-B14F-4D97-AF65-F5344CB8AC3E}">
        <p14:creationId xmlns:p14="http://schemas.microsoft.com/office/powerpoint/2010/main" val="1118185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数组练习</a:t>
            </a:r>
          </a:p>
        </p:txBody>
      </p:sp>
      <p:sp>
        <p:nvSpPr>
          <p:cNvPr id="4" name="文本框 3"/>
          <p:cNvSpPr txBox="1"/>
          <p:nvPr/>
        </p:nvSpPr>
        <p:spPr>
          <a:xfrm>
            <a:off x="498474" y="1648178"/>
            <a:ext cx="4491215" cy="369332"/>
          </a:xfrm>
          <a:prstGeom prst="rect">
            <a:avLst/>
          </a:prstGeom>
          <a:noFill/>
        </p:spPr>
        <p:txBody>
          <a:bodyPr wrap="square" rtlCol="0">
            <a:spAutoFit/>
          </a:bodyPr>
          <a:lstStyle/>
          <a:p>
            <a:r>
              <a:rPr lang="en-US" altLang="zh-CN" dirty="0"/>
              <a:t>1.</a:t>
            </a:r>
            <a:r>
              <a:rPr lang="zh-CN" altLang="en-US" dirty="0"/>
              <a:t>求数组中的和，平均值，最大值，最小值</a:t>
            </a:r>
            <a:endParaRPr lang="en-US" altLang="zh-CN" dirty="0"/>
          </a:p>
        </p:txBody>
      </p:sp>
      <p:pic>
        <p:nvPicPr>
          <p:cNvPr id="3" name="图片 2"/>
          <p:cNvPicPr>
            <a:picLocks noChangeAspect="1"/>
          </p:cNvPicPr>
          <p:nvPr/>
        </p:nvPicPr>
        <p:blipFill>
          <a:blip r:embed="rId3"/>
          <a:stretch>
            <a:fillRect/>
          </a:stretch>
        </p:blipFill>
        <p:spPr>
          <a:xfrm>
            <a:off x="5563048" y="1317599"/>
            <a:ext cx="3580952" cy="2980952"/>
          </a:xfrm>
          <a:prstGeom prst="rect">
            <a:avLst/>
          </a:prstGeom>
        </p:spPr>
      </p:pic>
      <p:pic>
        <p:nvPicPr>
          <p:cNvPr id="5" name="图片 4"/>
          <p:cNvPicPr>
            <a:picLocks noChangeAspect="1"/>
          </p:cNvPicPr>
          <p:nvPr/>
        </p:nvPicPr>
        <p:blipFill>
          <a:blip r:embed="rId4"/>
          <a:stretch>
            <a:fillRect/>
          </a:stretch>
        </p:blipFill>
        <p:spPr>
          <a:xfrm>
            <a:off x="324953" y="2808075"/>
            <a:ext cx="5238095" cy="2057143"/>
          </a:xfrm>
          <a:prstGeom prst="rect">
            <a:avLst/>
          </a:prstGeom>
        </p:spPr>
      </p:pic>
      <p:sp>
        <p:nvSpPr>
          <p:cNvPr id="6" name="矩形 5"/>
          <p:cNvSpPr/>
          <p:nvPr/>
        </p:nvSpPr>
        <p:spPr>
          <a:xfrm>
            <a:off x="417689" y="2089627"/>
            <a:ext cx="4572000" cy="646331"/>
          </a:xfrm>
          <a:prstGeom prst="rect">
            <a:avLst/>
          </a:prstGeom>
        </p:spPr>
        <p:txBody>
          <a:bodyPr>
            <a:spAutoFit/>
          </a:bodyPr>
          <a:lstStyle/>
          <a:p>
            <a:r>
              <a:rPr lang="en-US" altLang="zh-CN" dirty="0"/>
              <a:t>2.</a:t>
            </a:r>
            <a:r>
              <a:rPr lang="zh-CN" altLang="en-US" dirty="0"/>
              <a:t>提示用户输入班级人数，并输入每个人的成绩，求和及平均成绩</a:t>
            </a:r>
          </a:p>
        </p:txBody>
      </p:sp>
      <p:pic>
        <p:nvPicPr>
          <p:cNvPr id="7" name="图片 6"/>
          <p:cNvPicPr>
            <a:picLocks noChangeAspect="1"/>
          </p:cNvPicPr>
          <p:nvPr/>
        </p:nvPicPr>
        <p:blipFill>
          <a:blip r:embed="rId5"/>
          <a:stretch>
            <a:fillRect/>
          </a:stretch>
        </p:blipFill>
        <p:spPr>
          <a:xfrm>
            <a:off x="2462565" y="4865218"/>
            <a:ext cx="2819048" cy="1619048"/>
          </a:xfrm>
          <a:prstGeom prst="rect">
            <a:avLst/>
          </a:prstGeom>
        </p:spPr>
      </p:pic>
      <p:sp>
        <p:nvSpPr>
          <p:cNvPr id="8" name="文本框 7"/>
          <p:cNvSpPr txBox="1"/>
          <p:nvPr/>
        </p:nvSpPr>
        <p:spPr>
          <a:xfrm>
            <a:off x="169333" y="5120744"/>
            <a:ext cx="2393604" cy="923330"/>
          </a:xfrm>
          <a:prstGeom prst="rect">
            <a:avLst/>
          </a:prstGeom>
          <a:noFill/>
        </p:spPr>
        <p:txBody>
          <a:bodyPr wrap="none" rtlCol="0">
            <a:spAutoFit/>
          </a:bodyPr>
          <a:lstStyle/>
          <a:p>
            <a:r>
              <a:rPr lang="en-US" altLang="zh-CN" dirty="0"/>
              <a:t>3.</a:t>
            </a:r>
            <a:r>
              <a:rPr lang="zh-CN" altLang="en-US" dirty="0"/>
              <a:t>将数组的每个</a:t>
            </a:r>
            <a:endParaRPr lang="en-US" altLang="zh-CN" dirty="0"/>
          </a:p>
          <a:p>
            <a:r>
              <a:rPr lang="zh-CN" altLang="en-US" dirty="0"/>
              <a:t>字符串元素用</a:t>
            </a:r>
            <a:r>
              <a:rPr lang="en-US" altLang="zh-CN" dirty="0"/>
              <a:t>”|”</a:t>
            </a:r>
            <a:r>
              <a:rPr lang="zh-CN" altLang="en-US" dirty="0"/>
              <a:t>竖线</a:t>
            </a:r>
            <a:endParaRPr lang="en-US" altLang="zh-CN" dirty="0"/>
          </a:p>
          <a:p>
            <a:r>
              <a:rPr lang="zh-CN" altLang="en-US" dirty="0"/>
              <a:t>的方式隔开，并输出</a:t>
            </a:r>
          </a:p>
        </p:txBody>
      </p:sp>
      <p:pic>
        <p:nvPicPr>
          <p:cNvPr id="9" name="图片 8"/>
          <p:cNvPicPr>
            <a:picLocks noChangeAspect="1"/>
          </p:cNvPicPr>
          <p:nvPr/>
        </p:nvPicPr>
        <p:blipFill>
          <a:blip r:embed="rId6"/>
          <a:stretch>
            <a:fillRect/>
          </a:stretch>
        </p:blipFill>
        <p:spPr>
          <a:xfrm>
            <a:off x="5281613" y="4865218"/>
            <a:ext cx="3314286" cy="1819048"/>
          </a:xfrm>
          <a:prstGeom prst="rect">
            <a:avLst/>
          </a:prstGeom>
        </p:spPr>
      </p:pic>
      <p:sp>
        <p:nvSpPr>
          <p:cNvPr id="10" name="文本框 9"/>
          <p:cNvSpPr txBox="1"/>
          <p:nvPr/>
        </p:nvSpPr>
        <p:spPr>
          <a:xfrm>
            <a:off x="5563048" y="4470400"/>
            <a:ext cx="3580952" cy="369332"/>
          </a:xfrm>
          <a:prstGeom prst="rect">
            <a:avLst/>
          </a:prstGeom>
          <a:noFill/>
        </p:spPr>
        <p:txBody>
          <a:bodyPr wrap="square" rtlCol="0">
            <a:spAutoFit/>
          </a:bodyPr>
          <a:lstStyle/>
          <a:p>
            <a:r>
              <a:rPr lang="en-US" altLang="zh-CN" dirty="0"/>
              <a:t>4.</a:t>
            </a:r>
            <a:r>
              <a:rPr lang="zh-CN" altLang="en-US" dirty="0"/>
              <a:t>去掉数组中的</a:t>
            </a:r>
            <a:r>
              <a:rPr lang="en-US" altLang="zh-CN" dirty="0"/>
              <a:t>0</a:t>
            </a:r>
            <a:r>
              <a:rPr lang="zh-CN" altLang="en-US" dirty="0"/>
              <a:t>，产生新数组。</a:t>
            </a:r>
          </a:p>
        </p:txBody>
      </p:sp>
    </p:spTree>
    <p:extLst>
      <p:ext uri="{BB962C8B-B14F-4D97-AF65-F5344CB8AC3E}">
        <p14:creationId xmlns:p14="http://schemas.microsoft.com/office/powerpoint/2010/main" val="425896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数组练习</a:t>
            </a:r>
          </a:p>
        </p:txBody>
      </p:sp>
      <p:pic>
        <p:nvPicPr>
          <p:cNvPr id="3" name="图片 2"/>
          <p:cNvPicPr>
            <a:picLocks noChangeAspect="1"/>
          </p:cNvPicPr>
          <p:nvPr/>
        </p:nvPicPr>
        <p:blipFill>
          <a:blip r:embed="rId2"/>
          <a:stretch>
            <a:fillRect/>
          </a:stretch>
        </p:blipFill>
        <p:spPr>
          <a:xfrm>
            <a:off x="498474" y="1852936"/>
            <a:ext cx="2961905" cy="2361905"/>
          </a:xfrm>
          <a:prstGeom prst="rect">
            <a:avLst/>
          </a:prstGeom>
        </p:spPr>
      </p:pic>
      <p:sp>
        <p:nvSpPr>
          <p:cNvPr id="5" name="文本框 4"/>
          <p:cNvSpPr txBox="1"/>
          <p:nvPr/>
        </p:nvSpPr>
        <p:spPr>
          <a:xfrm>
            <a:off x="406400" y="1450975"/>
            <a:ext cx="3053979" cy="369332"/>
          </a:xfrm>
          <a:prstGeom prst="rect">
            <a:avLst/>
          </a:prstGeom>
          <a:noFill/>
        </p:spPr>
        <p:txBody>
          <a:bodyPr wrap="square" rtlCol="0">
            <a:spAutoFit/>
          </a:bodyPr>
          <a:lstStyle/>
          <a:p>
            <a:r>
              <a:rPr lang="en-US" altLang="zh-CN" dirty="0"/>
              <a:t>1.</a:t>
            </a:r>
            <a:r>
              <a:rPr lang="zh-CN" altLang="en-US" dirty="0"/>
              <a:t>反转数组</a:t>
            </a:r>
          </a:p>
        </p:txBody>
      </p:sp>
      <p:sp>
        <p:nvSpPr>
          <p:cNvPr id="6" name="文本框 5"/>
          <p:cNvSpPr txBox="1"/>
          <p:nvPr/>
        </p:nvSpPr>
        <p:spPr>
          <a:xfrm>
            <a:off x="406400" y="4413956"/>
            <a:ext cx="4075289" cy="369332"/>
          </a:xfrm>
          <a:prstGeom prst="rect">
            <a:avLst/>
          </a:prstGeom>
          <a:noFill/>
        </p:spPr>
        <p:txBody>
          <a:bodyPr wrap="square" rtlCol="0">
            <a:spAutoFit/>
          </a:bodyPr>
          <a:lstStyle/>
          <a:p>
            <a:r>
              <a:rPr lang="en-US" altLang="zh-CN" dirty="0"/>
              <a:t>2.</a:t>
            </a:r>
            <a:r>
              <a:rPr lang="zh-CN" altLang="en-US" b="1" dirty="0">
                <a:solidFill>
                  <a:srgbClr val="FF0000"/>
                </a:solidFill>
              </a:rPr>
              <a:t>冒泡排序</a:t>
            </a:r>
            <a:r>
              <a:rPr lang="en-US" altLang="zh-CN" b="1" dirty="0">
                <a:solidFill>
                  <a:srgbClr val="FF0000"/>
                </a:solidFill>
              </a:rPr>
              <a:t>(</a:t>
            </a:r>
            <a:r>
              <a:rPr lang="zh-CN" altLang="en-US" b="1" dirty="0">
                <a:solidFill>
                  <a:srgbClr val="FF0000"/>
                </a:solidFill>
              </a:rPr>
              <a:t>大多数编程语言中都有</a:t>
            </a:r>
            <a:r>
              <a:rPr lang="en-US" altLang="zh-CN" b="1" dirty="0">
                <a:solidFill>
                  <a:srgbClr val="FF0000"/>
                </a:solidFill>
              </a:rPr>
              <a:t>)</a:t>
            </a:r>
            <a:endParaRPr lang="zh-CN" altLang="en-US" b="1" dirty="0">
              <a:solidFill>
                <a:srgbClr val="FF0000"/>
              </a:solidFill>
            </a:endParaRPr>
          </a:p>
        </p:txBody>
      </p:sp>
      <p:pic>
        <p:nvPicPr>
          <p:cNvPr id="8" name="图片 7"/>
          <p:cNvPicPr>
            <a:picLocks noChangeAspect="1"/>
          </p:cNvPicPr>
          <p:nvPr/>
        </p:nvPicPr>
        <p:blipFill>
          <a:blip r:embed="rId3"/>
          <a:stretch>
            <a:fillRect/>
          </a:stretch>
        </p:blipFill>
        <p:spPr>
          <a:xfrm>
            <a:off x="374665" y="4884111"/>
            <a:ext cx="3085714" cy="1266667"/>
          </a:xfrm>
          <a:prstGeom prst="rect">
            <a:avLst/>
          </a:prstGeom>
        </p:spPr>
      </p:pic>
      <p:pic>
        <p:nvPicPr>
          <p:cNvPr id="9" name="图片 8"/>
          <p:cNvPicPr>
            <a:picLocks noChangeAspect="1"/>
          </p:cNvPicPr>
          <p:nvPr/>
        </p:nvPicPr>
        <p:blipFill>
          <a:blip r:embed="rId4"/>
          <a:stretch>
            <a:fillRect/>
          </a:stretch>
        </p:blipFill>
        <p:spPr>
          <a:xfrm>
            <a:off x="4353713" y="3820035"/>
            <a:ext cx="4161905" cy="2514286"/>
          </a:xfrm>
          <a:prstGeom prst="rect">
            <a:avLst/>
          </a:prstGeom>
        </p:spPr>
      </p:pic>
    </p:spTree>
    <p:extLst>
      <p:ext uri="{BB962C8B-B14F-4D97-AF65-F5344CB8AC3E}">
        <p14:creationId xmlns:p14="http://schemas.microsoft.com/office/powerpoint/2010/main" val="43712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solidFill>
                  <a:srgbClr val="FF0000"/>
                </a:solidFill>
              </a:rPr>
              <a:t>代码行如流水</a:t>
            </a:r>
          </a:p>
        </p:txBody>
      </p:sp>
      <p:sp>
        <p:nvSpPr>
          <p:cNvPr id="3" name="内容占位符 2"/>
          <p:cNvSpPr>
            <a:spLocks noGrp="1"/>
          </p:cNvSpPr>
          <p:nvPr>
            <p:ph idx="4294967295"/>
          </p:nvPr>
        </p:nvSpPr>
        <p:spPr>
          <a:xfrm>
            <a:off x="0" y="1450975"/>
            <a:ext cx="8128000" cy="1470025"/>
          </a:xfrm>
        </p:spPr>
        <p:txBody>
          <a:bodyPr>
            <a:normAutofit fontScale="70000" lnSpcReduction="20000"/>
          </a:bodyPr>
          <a:lstStyle/>
          <a:p>
            <a:pPr marL="0" indent="0">
              <a:buNone/>
            </a:pPr>
            <a:r>
              <a:rPr lang="en-US" altLang="zh-CN" b="1" dirty="0">
                <a:solidFill>
                  <a:schemeClr val="tx1"/>
                </a:solidFill>
                <a:latin typeface="+mj-ea"/>
                <a:ea typeface="+mj-ea"/>
              </a:rPr>
              <a:t>1.</a:t>
            </a:r>
            <a:r>
              <a:rPr lang="zh-CN" altLang="en-US" b="1" dirty="0">
                <a:solidFill>
                  <a:schemeClr val="tx1"/>
                </a:solidFill>
                <a:latin typeface="+mj-ea"/>
                <a:ea typeface="+mj-ea"/>
              </a:rPr>
              <a:t>敲代码用指法</a:t>
            </a:r>
            <a:r>
              <a:rPr lang="en-US" altLang="zh-CN" b="1" dirty="0">
                <a:solidFill>
                  <a:schemeClr val="tx1"/>
                </a:solidFill>
                <a:latin typeface="+mj-ea"/>
                <a:ea typeface="+mj-ea"/>
              </a:rPr>
              <a:t>,</a:t>
            </a:r>
            <a:r>
              <a:rPr lang="zh-CN" altLang="en-US" b="1" dirty="0">
                <a:solidFill>
                  <a:schemeClr val="tx1"/>
                </a:solidFill>
                <a:latin typeface="+mj-ea"/>
                <a:ea typeface="+mj-ea"/>
              </a:rPr>
              <a:t>指法配图，坚持一周者即可熟练</a:t>
            </a:r>
            <a:endParaRPr lang="en-US" altLang="zh-CN" b="1" dirty="0">
              <a:solidFill>
                <a:schemeClr val="tx1"/>
              </a:solidFill>
              <a:latin typeface="+mj-ea"/>
              <a:ea typeface="+mj-ea"/>
            </a:endParaRPr>
          </a:p>
          <a:p>
            <a:pPr marL="0" indent="0">
              <a:buNone/>
            </a:pPr>
            <a:r>
              <a:rPr lang="en-US" altLang="zh-CN" b="1" dirty="0">
                <a:solidFill>
                  <a:schemeClr val="tx1"/>
                </a:solidFill>
                <a:latin typeface="+mj-ea"/>
                <a:ea typeface="+mj-ea"/>
              </a:rPr>
              <a:t>2.</a:t>
            </a:r>
            <a:r>
              <a:rPr lang="zh-CN" altLang="en-US" b="1" dirty="0">
                <a:solidFill>
                  <a:schemeClr val="tx1"/>
                </a:solidFill>
                <a:latin typeface="+mj-ea"/>
                <a:ea typeface="+mj-ea"/>
              </a:rPr>
              <a:t>码农不需要练就一阳指或者二指禅</a:t>
            </a:r>
            <a:endParaRPr lang="en-US" altLang="zh-CN" b="1" dirty="0">
              <a:solidFill>
                <a:schemeClr val="tx1"/>
              </a:solidFill>
              <a:latin typeface="+mj-ea"/>
              <a:ea typeface="+mj-ea"/>
            </a:endParaRPr>
          </a:p>
          <a:p>
            <a:pPr marL="0" indent="0">
              <a:buNone/>
            </a:pPr>
            <a:r>
              <a:rPr lang="en-US" altLang="zh-CN" b="1" dirty="0">
                <a:solidFill>
                  <a:schemeClr val="tx1"/>
                </a:solidFill>
                <a:latin typeface="+mj-ea"/>
                <a:ea typeface="+mj-ea"/>
              </a:rPr>
              <a:t>3.</a:t>
            </a:r>
            <a:r>
              <a:rPr lang="zh-CN" altLang="en-US" b="1" dirty="0">
                <a:solidFill>
                  <a:schemeClr val="tx1"/>
                </a:solidFill>
                <a:latin typeface="+mj-ea"/>
                <a:ea typeface="+mj-ea"/>
              </a:rPr>
              <a:t>可以使用金山打字通，此处并非打广告</a:t>
            </a:r>
            <a:r>
              <a:rPr lang="en-US" altLang="zh-CN" b="1" dirty="0">
                <a:solidFill>
                  <a:schemeClr val="tx1"/>
                </a:solidFill>
                <a:latin typeface="+mj-ea"/>
                <a:ea typeface="+mj-ea"/>
              </a:rPr>
              <a:t>,</a:t>
            </a:r>
            <a:r>
              <a:rPr lang="zh-CN" altLang="en-US" b="1" dirty="0">
                <a:solidFill>
                  <a:schemeClr val="tx1"/>
                </a:solidFill>
                <a:latin typeface="+mj-ea"/>
                <a:ea typeface="+mj-ea"/>
              </a:rPr>
              <a:t>个人建议，天天敲代码，</a:t>
            </a:r>
            <a:r>
              <a:rPr lang="zh-CN" altLang="en-US" b="1" dirty="0">
                <a:solidFill>
                  <a:srgbClr val="FF0000"/>
                </a:solidFill>
                <a:latin typeface="+mj-ea"/>
                <a:ea typeface="+mj-ea"/>
              </a:rPr>
              <a:t>不停的反复的</a:t>
            </a:r>
            <a:r>
              <a:rPr lang="zh-CN" altLang="en-US" b="1" dirty="0">
                <a:solidFill>
                  <a:schemeClr val="tx1"/>
                </a:solidFill>
                <a:latin typeface="+mj-ea"/>
                <a:ea typeface="+mj-ea"/>
              </a:rPr>
              <a:t>敲练习和作业，速度和基本功的快速提升</a:t>
            </a:r>
          </a:p>
        </p:txBody>
      </p:sp>
      <p:pic>
        <p:nvPicPr>
          <p:cNvPr id="4" name="图片 3"/>
          <p:cNvPicPr>
            <a:picLocks noChangeAspect="1"/>
          </p:cNvPicPr>
          <p:nvPr/>
        </p:nvPicPr>
        <p:blipFill>
          <a:blip r:embed="rId2"/>
          <a:stretch>
            <a:fillRect/>
          </a:stretch>
        </p:blipFill>
        <p:spPr>
          <a:xfrm>
            <a:off x="624181" y="3032309"/>
            <a:ext cx="4695238" cy="2952381"/>
          </a:xfrm>
          <a:prstGeom prst="rect">
            <a:avLst/>
          </a:prstGeom>
        </p:spPr>
      </p:pic>
      <p:sp>
        <p:nvSpPr>
          <p:cNvPr id="5" name="文本框 4"/>
          <p:cNvSpPr txBox="1"/>
          <p:nvPr/>
        </p:nvSpPr>
        <p:spPr>
          <a:xfrm>
            <a:off x="5676899" y="3930650"/>
            <a:ext cx="2578101" cy="830997"/>
          </a:xfrm>
          <a:prstGeom prst="rect">
            <a:avLst/>
          </a:prstGeom>
          <a:noFill/>
        </p:spPr>
        <p:txBody>
          <a:bodyPr wrap="square" rtlCol="0">
            <a:spAutoFit/>
          </a:bodyPr>
          <a:lstStyle/>
          <a:p>
            <a:r>
              <a:rPr lang="zh-CN" altLang="en-US" sz="2400" b="1" dirty="0">
                <a:solidFill>
                  <a:srgbClr val="FF0000"/>
                </a:solidFill>
                <a:latin typeface="华文新魏" panose="02010800040101010101" pitchFamily="2" charset="-122"/>
                <a:ea typeface="华文新魏" panose="02010800040101010101" pitchFamily="2" charset="-122"/>
              </a:rPr>
              <a:t>保护好自己的手</a:t>
            </a:r>
            <a:endParaRPr lang="en-US" altLang="zh-CN" sz="2400" b="1" dirty="0">
              <a:solidFill>
                <a:srgbClr val="FF0000"/>
              </a:solidFill>
              <a:latin typeface="华文新魏" panose="02010800040101010101" pitchFamily="2" charset="-122"/>
              <a:ea typeface="华文新魏" panose="02010800040101010101" pitchFamily="2" charset="-122"/>
            </a:endParaRPr>
          </a:p>
          <a:p>
            <a:r>
              <a:rPr lang="zh-CN" altLang="en-US" sz="2400" b="1" dirty="0">
                <a:solidFill>
                  <a:srgbClr val="FF0000"/>
                </a:solidFill>
                <a:latin typeface="华文新魏" panose="02010800040101010101" pitchFamily="2" charset="-122"/>
                <a:ea typeface="华文新魏" panose="02010800040101010101" pitchFamily="2" charset="-122"/>
              </a:rPr>
              <a:t>控制自己的右手</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26848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5809" y="593720"/>
            <a:ext cx="9145016" cy="827087"/>
          </a:xfrm>
        </p:spPr>
        <p:txBody>
          <a:bodyPr/>
          <a:lstStyle/>
          <a:p>
            <a:pPr algn="l"/>
            <a:r>
              <a:rPr lang="zh-CN" altLang="en-US" sz="3600" dirty="0"/>
              <a:t>调试</a:t>
            </a:r>
            <a:r>
              <a:rPr lang="en-US" altLang="zh-CN" sz="3600" dirty="0"/>
              <a:t>(</a:t>
            </a:r>
            <a:r>
              <a:rPr lang="zh-CN" altLang="en-US" sz="3600" dirty="0">
                <a:solidFill>
                  <a:srgbClr val="FF0000"/>
                </a:solidFill>
              </a:rPr>
              <a:t>顶级牛人是在大脑中编译并进行调试</a:t>
            </a:r>
            <a:r>
              <a:rPr lang="en-US" altLang="zh-CN" sz="3600" dirty="0"/>
              <a:t>)</a:t>
            </a:r>
            <a:endParaRPr lang="zh-CN" altLang="en-US" sz="3600" dirty="0"/>
          </a:p>
        </p:txBody>
      </p:sp>
      <p:sp>
        <p:nvSpPr>
          <p:cNvPr id="4" name="文本框 3"/>
          <p:cNvSpPr txBox="1"/>
          <p:nvPr/>
        </p:nvSpPr>
        <p:spPr>
          <a:xfrm>
            <a:off x="498474" y="1603022"/>
            <a:ext cx="5033082" cy="1200329"/>
          </a:xfrm>
          <a:prstGeom prst="rect">
            <a:avLst/>
          </a:prstGeom>
          <a:noFill/>
        </p:spPr>
        <p:txBody>
          <a:bodyPr wrap="square" rtlCol="0">
            <a:spAutoFit/>
          </a:bodyPr>
          <a:lstStyle/>
          <a:p>
            <a:r>
              <a:rPr lang="zh-CN" altLang="en-US" dirty="0"/>
              <a:t>单独的知识点</a:t>
            </a:r>
            <a:r>
              <a:rPr lang="en-US" altLang="zh-CN" dirty="0"/>
              <a:t>:</a:t>
            </a:r>
            <a:r>
              <a:rPr lang="zh-CN" altLang="en-US" dirty="0"/>
              <a:t>调试</a:t>
            </a:r>
            <a:endParaRPr lang="en-US" altLang="zh-CN" dirty="0"/>
          </a:p>
          <a:p>
            <a:r>
              <a:rPr lang="zh-CN" altLang="en-US" dirty="0"/>
              <a:t>曾经的调试</a:t>
            </a:r>
            <a:r>
              <a:rPr lang="en-US" altLang="zh-CN" dirty="0"/>
              <a:t>:alert(“</a:t>
            </a:r>
            <a:r>
              <a:rPr lang="zh-CN" altLang="en-US" dirty="0"/>
              <a:t>试一下</a:t>
            </a:r>
            <a:r>
              <a:rPr lang="en-US" altLang="zh-CN" dirty="0"/>
              <a:t>”);</a:t>
            </a:r>
          </a:p>
          <a:p>
            <a:r>
              <a:rPr lang="en-US" altLang="zh-CN" dirty="0"/>
              <a:t>console.log(“</a:t>
            </a:r>
            <a:r>
              <a:rPr lang="zh-CN" altLang="en-US" dirty="0"/>
              <a:t>看一下</a:t>
            </a:r>
            <a:r>
              <a:rPr lang="en-US" altLang="zh-CN" dirty="0"/>
              <a:t>”);</a:t>
            </a:r>
          </a:p>
          <a:p>
            <a:r>
              <a:rPr lang="zh-CN" altLang="en-US" dirty="0"/>
              <a:t>现在调试</a:t>
            </a:r>
            <a:r>
              <a:rPr lang="en-US" altLang="zh-CN" dirty="0"/>
              <a:t>:</a:t>
            </a:r>
            <a:r>
              <a:rPr lang="zh-CN" altLang="en-US" dirty="0"/>
              <a:t>设置断点</a:t>
            </a:r>
            <a:r>
              <a:rPr lang="en-US" altLang="zh-CN" dirty="0"/>
              <a:t>--------</a:t>
            </a:r>
            <a:r>
              <a:rPr lang="zh-CN" altLang="en-US" dirty="0"/>
              <a:t>浏览器</a:t>
            </a:r>
            <a:r>
              <a:rPr lang="en-US" altLang="zh-CN" dirty="0"/>
              <a:t>F12</a:t>
            </a:r>
            <a:r>
              <a:rPr lang="zh-CN" altLang="en-US" dirty="0"/>
              <a:t>找</a:t>
            </a:r>
            <a:r>
              <a:rPr lang="en-US" altLang="zh-CN" dirty="0"/>
              <a:t>Sources</a:t>
            </a:r>
            <a:endParaRPr lang="zh-CN" altLang="en-US" dirty="0"/>
          </a:p>
        </p:txBody>
      </p:sp>
      <p:pic>
        <p:nvPicPr>
          <p:cNvPr id="6" name="图片 5"/>
          <p:cNvPicPr>
            <a:picLocks noChangeAspect="1"/>
          </p:cNvPicPr>
          <p:nvPr/>
        </p:nvPicPr>
        <p:blipFill>
          <a:blip r:embed="rId2"/>
          <a:stretch>
            <a:fillRect/>
          </a:stretch>
        </p:blipFill>
        <p:spPr>
          <a:xfrm>
            <a:off x="195809" y="3167780"/>
            <a:ext cx="8752381" cy="3028571"/>
          </a:xfrm>
          <a:prstGeom prst="rect">
            <a:avLst/>
          </a:prstGeom>
        </p:spPr>
      </p:pic>
    </p:spTree>
    <p:extLst>
      <p:ext uri="{BB962C8B-B14F-4D97-AF65-F5344CB8AC3E}">
        <p14:creationId xmlns:p14="http://schemas.microsoft.com/office/powerpoint/2010/main" val="818455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函数概念</a:t>
            </a:r>
          </a:p>
        </p:txBody>
      </p:sp>
      <p:sp>
        <p:nvSpPr>
          <p:cNvPr id="3" name="文本框 2"/>
          <p:cNvSpPr txBox="1"/>
          <p:nvPr/>
        </p:nvSpPr>
        <p:spPr>
          <a:xfrm>
            <a:off x="498474" y="1450975"/>
            <a:ext cx="8128599" cy="923330"/>
          </a:xfrm>
          <a:prstGeom prst="rect">
            <a:avLst/>
          </a:prstGeom>
          <a:noFill/>
        </p:spPr>
        <p:txBody>
          <a:bodyPr wrap="square" rtlCol="0">
            <a:spAutoFit/>
          </a:bodyPr>
          <a:lstStyle/>
          <a:p>
            <a:r>
              <a:rPr lang="zh-CN" altLang="en-US" dirty="0"/>
              <a:t>函数</a:t>
            </a:r>
            <a:r>
              <a:rPr lang="en-US" altLang="zh-CN" dirty="0"/>
              <a:t>:</a:t>
            </a:r>
            <a:r>
              <a:rPr kumimoji="1" lang="zh-CN" altLang="en-US" dirty="0"/>
              <a:t>可以封装一段</a:t>
            </a:r>
            <a:r>
              <a:rPr kumimoji="1" lang="en-US" altLang="zh-CN" dirty="0"/>
              <a:t>JavaScript</a:t>
            </a:r>
            <a:r>
              <a:rPr kumimoji="1" lang="zh-CN" altLang="en-US" dirty="0"/>
              <a:t>代码，</a:t>
            </a:r>
            <a:r>
              <a:rPr kumimoji="1" lang="zh-CN" altLang="en-US" b="1" dirty="0">
                <a:solidFill>
                  <a:srgbClr val="FF0000"/>
                </a:solidFill>
              </a:rPr>
              <a:t>它只定义一次，但可以被执行或调用任意多次</a:t>
            </a:r>
            <a:endParaRPr kumimoji="1" lang="en-US" altLang="zh-CN" b="1" dirty="0">
              <a:solidFill>
                <a:srgbClr val="FF0000"/>
              </a:solidFill>
            </a:endParaRPr>
          </a:p>
          <a:p>
            <a:r>
              <a:rPr kumimoji="1" lang="zh-CN" altLang="en-US" dirty="0"/>
              <a:t>函数定义</a:t>
            </a:r>
            <a:r>
              <a:rPr kumimoji="1" lang="en-US" altLang="zh-CN" dirty="0"/>
              <a:t>:</a:t>
            </a:r>
            <a:r>
              <a:rPr kumimoji="1" lang="zh-CN" altLang="en-US" dirty="0"/>
              <a:t>以</a:t>
            </a:r>
            <a:r>
              <a:rPr kumimoji="1" lang="en-US" altLang="zh-CN" dirty="0"/>
              <a:t>function</a:t>
            </a:r>
            <a:r>
              <a:rPr kumimoji="1" lang="zh-CN" altLang="en-US" dirty="0"/>
              <a:t>开头</a:t>
            </a:r>
            <a:r>
              <a:rPr kumimoji="1" lang="en-US" altLang="zh-CN" dirty="0"/>
              <a:t>,</a:t>
            </a:r>
            <a:r>
              <a:rPr kumimoji="1" lang="zh-CN" altLang="en-US" dirty="0"/>
              <a:t>后面跟函数名</a:t>
            </a:r>
            <a:r>
              <a:rPr kumimoji="1" lang="en-US" altLang="zh-CN" dirty="0"/>
              <a:t>,</a:t>
            </a:r>
            <a:r>
              <a:rPr kumimoji="1" lang="zh-CN" altLang="en-US" dirty="0"/>
              <a:t>具体如下</a:t>
            </a:r>
            <a:r>
              <a:rPr kumimoji="1" lang="en-US" altLang="zh-CN" dirty="0"/>
              <a:t>:</a:t>
            </a:r>
          </a:p>
        </p:txBody>
      </p:sp>
      <p:pic>
        <p:nvPicPr>
          <p:cNvPr id="4" name="图片 3"/>
          <p:cNvPicPr>
            <a:picLocks noChangeAspect="1"/>
          </p:cNvPicPr>
          <p:nvPr/>
        </p:nvPicPr>
        <p:blipFill>
          <a:blip r:embed="rId2"/>
          <a:stretch>
            <a:fillRect/>
          </a:stretch>
        </p:blipFill>
        <p:spPr>
          <a:xfrm>
            <a:off x="498473" y="2426655"/>
            <a:ext cx="2066667" cy="790476"/>
          </a:xfrm>
          <a:prstGeom prst="rect">
            <a:avLst/>
          </a:prstGeom>
        </p:spPr>
      </p:pic>
      <p:sp>
        <p:nvSpPr>
          <p:cNvPr id="7" name="文本框 6"/>
          <p:cNvSpPr txBox="1"/>
          <p:nvPr/>
        </p:nvSpPr>
        <p:spPr>
          <a:xfrm>
            <a:off x="498473" y="3325926"/>
            <a:ext cx="2032000" cy="369332"/>
          </a:xfrm>
          <a:prstGeom prst="rect">
            <a:avLst/>
          </a:prstGeom>
          <a:noFill/>
        </p:spPr>
        <p:txBody>
          <a:bodyPr wrap="square" rtlCol="0">
            <a:spAutoFit/>
          </a:bodyPr>
          <a:lstStyle/>
          <a:p>
            <a:r>
              <a:rPr lang="zh-CN" altLang="en-US" dirty="0"/>
              <a:t>函数定义及调用</a:t>
            </a:r>
            <a:r>
              <a:rPr lang="en-US" altLang="zh-CN" dirty="0"/>
              <a:t>:</a:t>
            </a:r>
            <a:endParaRPr lang="zh-CN" altLang="en-US" dirty="0"/>
          </a:p>
        </p:txBody>
      </p:sp>
      <p:pic>
        <p:nvPicPr>
          <p:cNvPr id="8" name="图片 7"/>
          <p:cNvPicPr>
            <a:picLocks noChangeAspect="1"/>
          </p:cNvPicPr>
          <p:nvPr/>
        </p:nvPicPr>
        <p:blipFill>
          <a:blip r:embed="rId3"/>
          <a:stretch>
            <a:fillRect/>
          </a:stretch>
        </p:blipFill>
        <p:spPr>
          <a:xfrm>
            <a:off x="2828266" y="2426655"/>
            <a:ext cx="3428571" cy="1457143"/>
          </a:xfrm>
          <a:prstGeom prst="rect">
            <a:avLst/>
          </a:prstGeom>
        </p:spPr>
      </p:pic>
      <p:sp>
        <p:nvSpPr>
          <p:cNvPr id="9" name="矩形 8"/>
          <p:cNvSpPr/>
          <p:nvPr/>
        </p:nvSpPr>
        <p:spPr>
          <a:xfrm>
            <a:off x="191150" y="3936148"/>
            <a:ext cx="8743245" cy="369332"/>
          </a:xfrm>
          <a:prstGeom prst="rect">
            <a:avLst/>
          </a:prstGeom>
        </p:spPr>
        <p:txBody>
          <a:bodyPr wrap="square">
            <a:spAutoFit/>
          </a:bodyPr>
          <a:lstStyle/>
          <a:p>
            <a:r>
              <a:rPr lang="zh-CN" altLang="en-US" dirty="0"/>
              <a:t>注意</a:t>
            </a:r>
            <a:r>
              <a:rPr lang="en-US" altLang="zh-CN" dirty="0"/>
              <a:t>:</a:t>
            </a:r>
            <a:r>
              <a:rPr lang="zh-CN" altLang="en-US" b="1" dirty="0">
                <a:solidFill>
                  <a:srgbClr val="FF0000"/>
                </a:solidFill>
              </a:rPr>
              <a:t>函数名首字母小写</a:t>
            </a:r>
            <a:r>
              <a:rPr lang="en-US" altLang="zh-CN" b="1" dirty="0">
                <a:solidFill>
                  <a:srgbClr val="FF0000"/>
                </a:solidFill>
              </a:rPr>
              <a:t>,</a:t>
            </a:r>
            <a:r>
              <a:rPr lang="zh-CN" altLang="en-US" b="1" dirty="0">
                <a:solidFill>
                  <a:srgbClr val="FF0000"/>
                </a:solidFill>
              </a:rPr>
              <a:t>如果是单词组合</a:t>
            </a:r>
            <a:r>
              <a:rPr lang="en-US" altLang="zh-CN" b="1" dirty="0">
                <a:solidFill>
                  <a:srgbClr val="FF0000"/>
                </a:solidFill>
              </a:rPr>
              <a:t>,</a:t>
            </a:r>
            <a:r>
              <a:rPr lang="zh-CN" altLang="en-US" b="1" dirty="0">
                <a:solidFill>
                  <a:srgbClr val="FF0000"/>
                </a:solidFill>
              </a:rPr>
              <a:t>后面单词首字母大写</a:t>
            </a:r>
            <a:r>
              <a:rPr lang="en-US" altLang="zh-CN" b="1" dirty="0">
                <a:solidFill>
                  <a:srgbClr val="FF0000"/>
                </a:solidFill>
              </a:rPr>
              <a:t>,</a:t>
            </a:r>
            <a:r>
              <a:rPr lang="zh-CN" altLang="en-US" b="1" dirty="0">
                <a:solidFill>
                  <a:srgbClr val="FF0000"/>
                </a:solidFill>
              </a:rPr>
              <a:t>遵循驼峰命名法。</a:t>
            </a:r>
            <a:endParaRPr lang="en-US" altLang="zh-CN" b="1" dirty="0">
              <a:solidFill>
                <a:srgbClr val="FF0000"/>
              </a:solidFill>
            </a:endParaRPr>
          </a:p>
        </p:txBody>
      </p:sp>
    </p:spTree>
    <p:extLst>
      <p:ext uri="{BB962C8B-B14F-4D97-AF65-F5344CB8AC3E}">
        <p14:creationId xmlns:p14="http://schemas.microsoft.com/office/powerpoint/2010/main" val="3132039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函数的几种形式</a:t>
            </a:r>
          </a:p>
        </p:txBody>
      </p:sp>
      <p:sp>
        <p:nvSpPr>
          <p:cNvPr id="4" name="文本框 3"/>
          <p:cNvSpPr txBox="1"/>
          <p:nvPr/>
        </p:nvSpPr>
        <p:spPr>
          <a:xfrm>
            <a:off x="385586" y="1450975"/>
            <a:ext cx="6082947" cy="1477328"/>
          </a:xfrm>
          <a:prstGeom prst="rect">
            <a:avLst/>
          </a:prstGeom>
          <a:noFill/>
        </p:spPr>
        <p:txBody>
          <a:bodyPr wrap="square" rtlCol="0">
            <a:spAutoFit/>
          </a:bodyPr>
          <a:lstStyle/>
          <a:p>
            <a:r>
              <a:rPr lang="zh-CN" altLang="en-US" dirty="0"/>
              <a:t>函数的几种形式</a:t>
            </a:r>
            <a:r>
              <a:rPr lang="en-US" altLang="zh-CN" dirty="0"/>
              <a:t>:</a:t>
            </a:r>
          </a:p>
          <a:p>
            <a:r>
              <a:rPr lang="zh-CN" altLang="en-US" dirty="0"/>
              <a:t>无参数</a:t>
            </a:r>
            <a:r>
              <a:rPr lang="en-US" altLang="zh-CN" dirty="0"/>
              <a:t>,</a:t>
            </a:r>
            <a:r>
              <a:rPr lang="zh-CN" altLang="en-US" dirty="0"/>
              <a:t>无返回值的函数</a:t>
            </a:r>
            <a:r>
              <a:rPr lang="en-US" altLang="zh-CN" dirty="0"/>
              <a:t>(</a:t>
            </a:r>
            <a:r>
              <a:rPr lang="zh-CN" altLang="en-US" dirty="0"/>
              <a:t>函数中没有</a:t>
            </a:r>
            <a:r>
              <a:rPr lang="en-US" altLang="zh-CN" dirty="0"/>
              <a:t>return,</a:t>
            </a:r>
            <a:r>
              <a:rPr lang="zh-CN" altLang="en-US" dirty="0"/>
              <a:t>括号里没有参数</a:t>
            </a:r>
            <a:r>
              <a:rPr lang="en-US" altLang="zh-CN" dirty="0"/>
              <a:t>)</a:t>
            </a:r>
          </a:p>
          <a:p>
            <a:r>
              <a:rPr lang="zh-CN" altLang="en-US" dirty="0"/>
              <a:t>有参数</a:t>
            </a:r>
            <a:r>
              <a:rPr lang="en-US" altLang="zh-CN" dirty="0"/>
              <a:t>,</a:t>
            </a:r>
            <a:r>
              <a:rPr lang="zh-CN" altLang="en-US" dirty="0"/>
              <a:t>无返回值的函数</a:t>
            </a:r>
            <a:r>
              <a:rPr lang="en-US" altLang="zh-CN" dirty="0"/>
              <a:t>(</a:t>
            </a:r>
            <a:r>
              <a:rPr lang="zh-CN" altLang="en-US" dirty="0"/>
              <a:t>函数中没有</a:t>
            </a:r>
            <a:r>
              <a:rPr lang="en-US" altLang="zh-CN" dirty="0"/>
              <a:t>return,</a:t>
            </a:r>
            <a:r>
              <a:rPr lang="zh-CN" altLang="en-US" dirty="0"/>
              <a:t>括号里有参数</a:t>
            </a:r>
            <a:r>
              <a:rPr lang="en-US" altLang="zh-CN" dirty="0"/>
              <a:t>)</a:t>
            </a:r>
          </a:p>
          <a:p>
            <a:r>
              <a:rPr lang="zh-CN" altLang="en-US" dirty="0"/>
              <a:t>无参数</a:t>
            </a:r>
            <a:r>
              <a:rPr lang="en-US" altLang="zh-CN" dirty="0"/>
              <a:t>,</a:t>
            </a:r>
            <a:r>
              <a:rPr lang="zh-CN" altLang="en-US" dirty="0"/>
              <a:t>有返回值的函数</a:t>
            </a:r>
            <a:r>
              <a:rPr lang="en-US" altLang="zh-CN" dirty="0"/>
              <a:t>(</a:t>
            </a:r>
            <a:r>
              <a:rPr lang="zh-CN" altLang="en-US" dirty="0"/>
              <a:t>函数中有</a:t>
            </a:r>
            <a:r>
              <a:rPr lang="en-US" altLang="zh-CN" dirty="0"/>
              <a:t>return,</a:t>
            </a:r>
            <a:r>
              <a:rPr lang="zh-CN" altLang="en-US" dirty="0"/>
              <a:t>括号里没有参数</a:t>
            </a:r>
            <a:r>
              <a:rPr lang="en-US" altLang="zh-CN" dirty="0"/>
              <a:t>)</a:t>
            </a:r>
          </a:p>
          <a:p>
            <a:r>
              <a:rPr lang="zh-CN" altLang="en-US" dirty="0"/>
              <a:t>有参数</a:t>
            </a:r>
            <a:r>
              <a:rPr lang="en-US" altLang="zh-CN" dirty="0"/>
              <a:t>,</a:t>
            </a:r>
            <a:r>
              <a:rPr lang="zh-CN" altLang="en-US" dirty="0"/>
              <a:t>有返回值的函数</a:t>
            </a:r>
            <a:r>
              <a:rPr lang="en-US" altLang="zh-CN" dirty="0"/>
              <a:t>(</a:t>
            </a:r>
            <a:r>
              <a:rPr lang="zh-CN" altLang="en-US" dirty="0"/>
              <a:t>函数中有</a:t>
            </a:r>
            <a:r>
              <a:rPr lang="en-US" altLang="zh-CN" dirty="0"/>
              <a:t>return,</a:t>
            </a:r>
            <a:r>
              <a:rPr lang="zh-CN" altLang="en-US" dirty="0"/>
              <a:t>括号里有参数</a:t>
            </a:r>
            <a:r>
              <a:rPr lang="en-US" altLang="zh-CN" dirty="0"/>
              <a:t>)</a:t>
            </a:r>
          </a:p>
        </p:txBody>
      </p:sp>
      <p:pic>
        <p:nvPicPr>
          <p:cNvPr id="6" name="图片 5"/>
          <p:cNvPicPr>
            <a:picLocks noChangeAspect="1"/>
          </p:cNvPicPr>
          <p:nvPr/>
        </p:nvPicPr>
        <p:blipFill>
          <a:blip r:embed="rId2"/>
          <a:stretch>
            <a:fillRect/>
          </a:stretch>
        </p:blipFill>
        <p:spPr>
          <a:xfrm>
            <a:off x="498474" y="2851975"/>
            <a:ext cx="3361905" cy="952381"/>
          </a:xfrm>
          <a:prstGeom prst="rect">
            <a:avLst/>
          </a:prstGeom>
        </p:spPr>
      </p:pic>
      <p:pic>
        <p:nvPicPr>
          <p:cNvPr id="7" name="图片 6"/>
          <p:cNvPicPr>
            <a:picLocks noChangeAspect="1"/>
          </p:cNvPicPr>
          <p:nvPr/>
        </p:nvPicPr>
        <p:blipFill>
          <a:blip r:embed="rId3"/>
          <a:stretch>
            <a:fillRect/>
          </a:stretch>
        </p:blipFill>
        <p:spPr>
          <a:xfrm>
            <a:off x="3869902" y="2849107"/>
            <a:ext cx="2666667" cy="1171429"/>
          </a:xfrm>
          <a:prstGeom prst="rect">
            <a:avLst/>
          </a:prstGeom>
        </p:spPr>
      </p:pic>
      <p:pic>
        <p:nvPicPr>
          <p:cNvPr id="8" name="图片 7"/>
          <p:cNvPicPr>
            <a:picLocks noChangeAspect="1"/>
          </p:cNvPicPr>
          <p:nvPr/>
        </p:nvPicPr>
        <p:blipFill>
          <a:blip r:embed="rId4"/>
          <a:stretch>
            <a:fillRect/>
          </a:stretch>
        </p:blipFill>
        <p:spPr>
          <a:xfrm>
            <a:off x="498474" y="3824404"/>
            <a:ext cx="2057143" cy="1380952"/>
          </a:xfrm>
          <a:prstGeom prst="rect">
            <a:avLst/>
          </a:prstGeom>
        </p:spPr>
      </p:pic>
      <p:pic>
        <p:nvPicPr>
          <p:cNvPr id="9" name="图片 8"/>
          <p:cNvPicPr>
            <a:picLocks noChangeAspect="1"/>
          </p:cNvPicPr>
          <p:nvPr/>
        </p:nvPicPr>
        <p:blipFill>
          <a:blip r:embed="rId5"/>
          <a:stretch>
            <a:fillRect/>
          </a:stretch>
        </p:blipFill>
        <p:spPr>
          <a:xfrm>
            <a:off x="2574664" y="3997109"/>
            <a:ext cx="2628571" cy="1400000"/>
          </a:xfrm>
          <a:prstGeom prst="rect">
            <a:avLst/>
          </a:prstGeom>
        </p:spPr>
      </p:pic>
    </p:spTree>
    <p:extLst>
      <p:ext uri="{BB962C8B-B14F-4D97-AF65-F5344CB8AC3E}">
        <p14:creationId xmlns:p14="http://schemas.microsoft.com/office/powerpoint/2010/main" val="3688919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函数返回值的注意事项</a:t>
            </a:r>
          </a:p>
        </p:txBody>
      </p:sp>
      <p:sp>
        <p:nvSpPr>
          <p:cNvPr id="4" name="文本框 3"/>
          <p:cNvSpPr txBox="1"/>
          <p:nvPr/>
        </p:nvSpPr>
        <p:spPr>
          <a:xfrm>
            <a:off x="498474" y="1715911"/>
            <a:ext cx="8128599" cy="1200329"/>
          </a:xfrm>
          <a:prstGeom prst="rect">
            <a:avLst/>
          </a:prstGeom>
          <a:noFill/>
        </p:spPr>
        <p:txBody>
          <a:bodyPr wrap="square" rtlCol="0">
            <a:spAutoFit/>
          </a:bodyPr>
          <a:lstStyle/>
          <a:p>
            <a:r>
              <a:rPr lang="zh-CN" altLang="en-US" dirty="0"/>
              <a:t>注意</a:t>
            </a:r>
            <a:r>
              <a:rPr lang="en-US" altLang="zh-CN" dirty="0"/>
              <a:t>:</a:t>
            </a:r>
          </a:p>
          <a:p>
            <a:r>
              <a:rPr lang="zh-CN" altLang="en-US" b="1" dirty="0">
                <a:solidFill>
                  <a:srgbClr val="FF0000"/>
                </a:solidFill>
              </a:rPr>
              <a:t>如果函数中没有使用</a:t>
            </a:r>
            <a:r>
              <a:rPr lang="en-US" altLang="zh-CN" b="1" dirty="0">
                <a:solidFill>
                  <a:srgbClr val="FF0000"/>
                </a:solidFill>
              </a:rPr>
              <a:t>return,</a:t>
            </a:r>
            <a:r>
              <a:rPr lang="zh-CN" altLang="en-US" b="1" dirty="0">
                <a:solidFill>
                  <a:srgbClr val="FF0000"/>
                </a:solidFill>
              </a:rPr>
              <a:t>或者函数中</a:t>
            </a:r>
            <a:r>
              <a:rPr lang="en-US" altLang="zh-CN" b="1" dirty="0">
                <a:solidFill>
                  <a:srgbClr val="FF0000"/>
                </a:solidFill>
              </a:rPr>
              <a:t>return</a:t>
            </a:r>
            <a:r>
              <a:rPr lang="zh-CN" altLang="en-US" b="1" dirty="0">
                <a:solidFill>
                  <a:srgbClr val="FF0000"/>
                </a:solidFill>
              </a:rPr>
              <a:t>后面没有任何内容</a:t>
            </a:r>
            <a:r>
              <a:rPr lang="en-US" altLang="zh-CN" b="1" dirty="0">
                <a:solidFill>
                  <a:srgbClr val="FF0000"/>
                </a:solidFill>
              </a:rPr>
              <a:t>,</a:t>
            </a:r>
            <a:r>
              <a:rPr lang="zh-CN" altLang="en-US" b="1" dirty="0">
                <a:solidFill>
                  <a:srgbClr val="FF0000"/>
                </a:solidFill>
              </a:rPr>
              <a:t>此时定义变量接收函数的返回值</a:t>
            </a:r>
            <a:r>
              <a:rPr lang="en-US" altLang="zh-CN" b="1" dirty="0">
                <a:solidFill>
                  <a:srgbClr val="FF0000"/>
                </a:solidFill>
              </a:rPr>
              <a:t>,</a:t>
            </a:r>
            <a:r>
              <a:rPr lang="zh-CN" altLang="en-US" b="1" dirty="0">
                <a:solidFill>
                  <a:srgbClr val="FF0000"/>
                </a:solidFill>
              </a:rPr>
              <a:t>都是</a:t>
            </a:r>
            <a:r>
              <a:rPr lang="en-US" altLang="zh-CN" b="1" dirty="0">
                <a:solidFill>
                  <a:srgbClr val="FF0000"/>
                </a:solidFill>
              </a:rPr>
              <a:t>undefined.</a:t>
            </a:r>
          </a:p>
          <a:p>
            <a:r>
              <a:rPr lang="zh-CN" altLang="en-US" b="1" dirty="0">
                <a:solidFill>
                  <a:srgbClr val="FF0000"/>
                </a:solidFill>
              </a:rPr>
              <a:t>函数如果有返回值</a:t>
            </a:r>
            <a:r>
              <a:rPr lang="en-US" altLang="zh-CN" b="1" dirty="0">
                <a:solidFill>
                  <a:srgbClr val="FF0000"/>
                </a:solidFill>
              </a:rPr>
              <a:t>,</a:t>
            </a:r>
            <a:r>
              <a:rPr lang="zh-CN" altLang="en-US" b="1" dirty="0">
                <a:solidFill>
                  <a:srgbClr val="FF0000"/>
                </a:solidFill>
              </a:rPr>
              <a:t>在</a:t>
            </a:r>
            <a:r>
              <a:rPr lang="en-US" altLang="zh-CN" b="1" dirty="0">
                <a:solidFill>
                  <a:srgbClr val="FF0000"/>
                </a:solidFill>
              </a:rPr>
              <a:t>return</a:t>
            </a:r>
            <a:r>
              <a:rPr lang="zh-CN" altLang="en-US" b="1" dirty="0">
                <a:solidFill>
                  <a:srgbClr val="FF0000"/>
                </a:solidFill>
              </a:rPr>
              <a:t>下面的代码是不执行的</a:t>
            </a:r>
            <a:r>
              <a:rPr lang="en-US" altLang="zh-CN" b="1" dirty="0">
                <a:solidFill>
                  <a:srgbClr val="FF0000"/>
                </a:solidFill>
              </a:rPr>
              <a:t>.</a:t>
            </a:r>
            <a:endParaRPr lang="zh-CN" altLang="en-US" b="1" dirty="0">
              <a:solidFill>
                <a:srgbClr val="FF0000"/>
              </a:solidFill>
            </a:endParaRPr>
          </a:p>
        </p:txBody>
      </p:sp>
      <p:pic>
        <p:nvPicPr>
          <p:cNvPr id="5" name="图片 4"/>
          <p:cNvPicPr>
            <a:picLocks noChangeAspect="1"/>
          </p:cNvPicPr>
          <p:nvPr/>
        </p:nvPicPr>
        <p:blipFill>
          <a:blip r:embed="rId3"/>
          <a:stretch>
            <a:fillRect/>
          </a:stretch>
        </p:blipFill>
        <p:spPr>
          <a:xfrm>
            <a:off x="648089" y="2916240"/>
            <a:ext cx="3400000" cy="1419048"/>
          </a:xfrm>
          <a:prstGeom prst="rect">
            <a:avLst/>
          </a:prstGeom>
        </p:spPr>
      </p:pic>
      <p:pic>
        <p:nvPicPr>
          <p:cNvPr id="6" name="图片 5"/>
          <p:cNvPicPr>
            <a:picLocks noChangeAspect="1"/>
          </p:cNvPicPr>
          <p:nvPr/>
        </p:nvPicPr>
        <p:blipFill>
          <a:blip r:embed="rId4"/>
          <a:stretch>
            <a:fillRect/>
          </a:stretch>
        </p:blipFill>
        <p:spPr>
          <a:xfrm>
            <a:off x="4048089" y="2916240"/>
            <a:ext cx="2495238" cy="1857143"/>
          </a:xfrm>
          <a:prstGeom prst="rect">
            <a:avLst/>
          </a:prstGeom>
        </p:spPr>
      </p:pic>
      <p:pic>
        <p:nvPicPr>
          <p:cNvPr id="7" name="图片 6"/>
          <p:cNvPicPr>
            <a:picLocks noChangeAspect="1"/>
          </p:cNvPicPr>
          <p:nvPr/>
        </p:nvPicPr>
        <p:blipFill>
          <a:blip r:embed="rId5"/>
          <a:stretch>
            <a:fillRect/>
          </a:stretch>
        </p:blipFill>
        <p:spPr>
          <a:xfrm>
            <a:off x="676660" y="4430625"/>
            <a:ext cx="3342857" cy="1428571"/>
          </a:xfrm>
          <a:prstGeom prst="rect">
            <a:avLst/>
          </a:prstGeom>
        </p:spPr>
      </p:pic>
    </p:spTree>
    <p:extLst>
      <p:ext uri="{BB962C8B-B14F-4D97-AF65-F5344CB8AC3E}">
        <p14:creationId xmlns:p14="http://schemas.microsoft.com/office/powerpoint/2010/main" val="580590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函数中参数注意事项</a:t>
            </a:r>
          </a:p>
        </p:txBody>
      </p:sp>
      <p:sp>
        <p:nvSpPr>
          <p:cNvPr id="4" name="文本框 3"/>
          <p:cNvSpPr txBox="1"/>
          <p:nvPr/>
        </p:nvSpPr>
        <p:spPr>
          <a:xfrm>
            <a:off x="498474" y="1450975"/>
            <a:ext cx="4321881" cy="646331"/>
          </a:xfrm>
          <a:prstGeom prst="rect">
            <a:avLst/>
          </a:prstGeom>
          <a:noFill/>
        </p:spPr>
        <p:txBody>
          <a:bodyPr wrap="square" rtlCol="0">
            <a:spAutoFit/>
          </a:bodyPr>
          <a:lstStyle/>
          <a:p>
            <a:r>
              <a:rPr lang="zh-CN" altLang="en-US" b="1" dirty="0">
                <a:solidFill>
                  <a:srgbClr val="FF0000"/>
                </a:solidFill>
              </a:rPr>
              <a:t>形参</a:t>
            </a:r>
            <a:r>
              <a:rPr lang="en-US" altLang="zh-CN" b="1" dirty="0">
                <a:solidFill>
                  <a:srgbClr val="FF0000"/>
                </a:solidFill>
              </a:rPr>
              <a:t>:</a:t>
            </a:r>
            <a:r>
              <a:rPr lang="zh-CN" altLang="en-US" b="1" dirty="0">
                <a:solidFill>
                  <a:srgbClr val="FF0000"/>
                </a:solidFill>
              </a:rPr>
              <a:t>定义函数的时候</a:t>
            </a:r>
            <a:r>
              <a:rPr lang="en-US" altLang="zh-CN" b="1" dirty="0">
                <a:solidFill>
                  <a:srgbClr val="FF0000"/>
                </a:solidFill>
              </a:rPr>
              <a:t>,</a:t>
            </a:r>
            <a:r>
              <a:rPr lang="zh-CN" altLang="en-US" b="1" dirty="0">
                <a:solidFill>
                  <a:srgbClr val="FF0000"/>
                </a:solidFill>
              </a:rPr>
              <a:t>小括号里的参数</a:t>
            </a:r>
            <a:r>
              <a:rPr lang="en-US" altLang="zh-CN" b="1" dirty="0">
                <a:solidFill>
                  <a:srgbClr val="FF0000"/>
                </a:solidFill>
              </a:rPr>
              <a:t>.</a:t>
            </a:r>
          </a:p>
          <a:p>
            <a:r>
              <a:rPr lang="zh-CN" altLang="en-US" b="1" dirty="0">
                <a:solidFill>
                  <a:srgbClr val="FF0000"/>
                </a:solidFill>
              </a:rPr>
              <a:t>实参</a:t>
            </a:r>
            <a:r>
              <a:rPr lang="en-US" altLang="zh-CN" b="1" dirty="0">
                <a:solidFill>
                  <a:srgbClr val="FF0000"/>
                </a:solidFill>
              </a:rPr>
              <a:t>:</a:t>
            </a:r>
            <a:r>
              <a:rPr lang="zh-CN" altLang="en-US" b="1" dirty="0">
                <a:solidFill>
                  <a:srgbClr val="FF0000"/>
                </a:solidFill>
              </a:rPr>
              <a:t>调用函数的时候</a:t>
            </a:r>
            <a:r>
              <a:rPr lang="en-US" altLang="zh-CN" b="1" dirty="0">
                <a:solidFill>
                  <a:srgbClr val="FF0000"/>
                </a:solidFill>
              </a:rPr>
              <a:t>,</a:t>
            </a:r>
            <a:r>
              <a:rPr lang="zh-CN" altLang="en-US" b="1" dirty="0">
                <a:solidFill>
                  <a:srgbClr val="FF0000"/>
                </a:solidFill>
              </a:rPr>
              <a:t>传入进去的参数</a:t>
            </a:r>
            <a:r>
              <a:rPr lang="en-US" altLang="zh-CN" b="1" dirty="0">
                <a:solidFill>
                  <a:srgbClr val="FF0000"/>
                </a:solidFill>
              </a:rPr>
              <a:t>.</a:t>
            </a:r>
            <a:endParaRPr lang="zh-CN" altLang="en-US" b="1" dirty="0">
              <a:solidFill>
                <a:srgbClr val="FF0000"/>
              </a:solidFill>
            </a:endParaRPr>
          </a:p>
        </p:txBody>
      </p:sp>
      <p:pic>
        <p:nvPicPr>
          <p:cNvPr id="5" name="图片 4"/>
          <p:cNvPicPr>
            <a:picLocks noChangeAspect="1"/>
          </p:cNvPicPr>
          <p:nvPr/>
        </p:nvPicPr>
        <p:blipFill>
          <a:blip r:embed="rId2"/>
          <a:stretch>
            <a:fillRect/>
          </a:stretch>
        </p:blipFill>
        <p:spPr>
          <a:xfrm>
            <a:off x="578167" y="2097306"/>
            <a:ext cx="2590476" cy="2314286"/>
          </a:xfrm>
          <a:prstGeom prst="rect">
            <a:avLst/>
          </a:prstGeom>
        </p:spPr>
      </p:pic>
      <p:sp>
        <p:nvSpPr>
          <p:cNvPr id="6" name="文本框 5"/>
          <p:cNvSpPr txBox="1"/>
          <p:nvPr/>
        </p:nvSpPr>
        <p:spPr>
          <a:xfrm>
            <a:off x="498474" y="4616605"/>
            <a:ext cx="8021058" cy="646331"/>
          </a:xfrm>
          <a:prstGeom prst="rect">
            <a:avLst/>
          </a:prstGeom>
          <a:noFill/>
        </p:spPr>
        <p:txBody>
          <a:bodyPr wrap="square" rtlCol="0">
            <a:spAutoFit/>
          </a:bodyPr>
          <a:lstStyle/>
          <a:p>
            <a:r>
              <a:rPr kumimoji="1" lang="zh-CN" altLang="en-US" b="1" dirty="0">
                <a:solidFill>
                  <a:srgbClr val="FF0000"/>
                </a:solidFill>
              </a:rPr>
              <a:t>在其它语言中实参个数必须和形参个数一致，但是</a:t>
            </a:r>
            <a:r>
              <a:rPr kumimoji="1" lang="en-US" altLang="zh-CN" b="1" dirty="0">
                <a:solidFill>
                  <a:srgbClr val="FF0000"/>
                </a:solidFill>
              </a:rPr>
              <a:t>JavaScript</a:t>
            </a:r>
            <a:r>
              <a:rPr kumimoji="1" lang="zh-CN" altLang="en-US" b="1" dirty="0">
                <a:solidFill>
                  <a:srgbClr val="FF0000"/>
                </a:solidFill>
              </a:rPr>
              <a:t>中没有函数签名的概念就是说</a:t>
            </a:r>
            <a:r>
              <a:rPr kumimoji="1" lang="en-US" altLang="zh-CN" b="1" dirty="0">
                <a:solidFill>
                  <a:srgbClr val="FF0000"/>
                </a:solidFill>
              </a:rPr>
              <a:t>:</a:t>
            </a:r>
            <a:r>
              <a:rPr kumimoji="1" lang="zh-CN" altLang="en-US" b="1" dirty="0">
                <a:solidFill>
                  <a:srgbClr val="FF0000"/>
                </a:solidFill>
              </a:rPr>
              <a:t>实参个数和形参个数可以不相等</a:t>
            </a:r>
            <a:endParaRPr kumimoji="1" lang="en-US" altLang="zh-CN" b="1" dirty="0">
              <a:solidFill>
                <a:srgbClr val="FF0000"/>
              </a:solidFill>
            </a:endParaRPr>
          </a:p>
        </p:txBody>
      </p:sp>
      <p:pic>
        <p:nvPicPr>
          <p:cNvPr id="7" name="图片 6"/>
          <p:cNvPicPr>
            <a:picLocks noChangeAspect="1"/>
          </p:cNvPicPr>
          <p:nvPr/>
        </p:nvPicPr>
        <p:blipFill>
          <a:blip r:embed="rId3"/>
          <a:stretch>
            <a:fillRect/>
          </a:stretch>
        </p:blipFill>
        <p:spPr>
          <a:xfrm>
            <a:off x="4820355" y="3226129"/>
            <a:ext cx="3895238" cy="1390476"/>
          </a:xfrm>
          <a:prstGeom prst="rect">
            <a:avLst/>
          </a:prstGeom>
        </p:spPr>
      </p:pic>
    </p:spTree>
    <p:extLst>
      <p:ext uri="{BB962C8B-B14F-4D97-AF65-F5344CB8AC3E}">
        <p14:creationId xmlns:p14="http://schemas.microsoft.com/office/powerpoint/2010/main" val="13945989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中函数没有重载概念</a:t>
            </a:r>
          </a:p>
        </p:txBody>
      </p:sp>
      <p:sp>
        <p:nvSpPr>
          <p:cNvPr id="4" name="矩形 3"/>
          <p:cNvSpPr/>
          <p:nvPr/>
        </p:nvSpPr>
        <p:spPr>
          <a:xfrm>
            <a:off x="390292" y="1321640"/>
            <a:ext cx="8753707" cy="1200329"/>
          </a:xfrm>
          <a:prstGeom prst="rect">
            <a:avLst/>
          </a:prstGeom>
        </p:spPr>
        <p:txBody>
          <a:bodyPr wrap="square">
            <a:spAutoFit/>
          </a:bodyPr>
          <a:lstStyle/>
          <a:p>
            <a:r>
              <a:rPr lang="zh-CN" altLang="en-US" b="1" dirty="0">
                <a:solidFill>
                  <a:srgbClr val="FF0000"/>
                </a:solidFill>
              </a:rPr>
              <a:t>重载</a:t>
            </a:r>
            <a:r>
              <a:rPr lang="en-US" altLang="zh-CN" b="1" dirty="0">
                <a:solidFill>
                  <a:srgbClr val="FF0000"/>
                </a:solidFill>
              </a:rPr>
              <a:t>:</a:t>
            </a:r>
            <a:r>
              <a:rPr kumimoji="1" lang="zh-CN" altLang="en-US" dirty="0"/>
              <a:t>方法的签名相同</a:t>
            </a:r>
            <a:r>
              <a:rPr kumimoji="1" lang="en-US" altLang="zh-CN" dirty="0"/>
              <a:t>(</a:t>
            </a:r>
            <a:r>
              <a:rPr kumimoji="1" lang="zh-CN" altLang="en-US" dirty="0"/>
              <a:t>函数返回值、函数名称、函数参数</a:t>
            </a:r>
            <a:r>
              <a:rPr kumimoji="1" lang="en-US" altLang="zh-CN" dirty="0"/>
              <a:t>)</a:t>
            </a:r>
            <a:r>
              <a:rPr kumimoji="1" lang="zh-CN" altLang="en-US" dirty="0"/>
              <a:t>，其它语言</a:t>
            </a:r>
            <a:r>
              <a:rPr kumimoji="1" lang="en-US" altLang="zh-CN" dirty="0"/>
              <a:t>(</a:t>
            </a:r>
            <a:r>
              <a:rPr kumimoji="1" lang="en-US" altLang="zh-CN" dirty="0" err="1"/>
              <a:t>c++</a:t>
            </a:r>
            <a:r>
              <a:rPr kumimoji="1" lang="zh-CN" altLang="en-US" dirty="0"/>
              <a:t>、</a:t>
            </a:r>
            <a:r>
              <a:rPr kumimoji="1" lang="en-US" altLang="zh-CN" dirty="0"/>
              <a:t>Java</a:t>
            </a:r>
            <a:r>
              <a:rPr kumimoji="1" lang="zh-CN" altLang="en-US" dirty="0"/>
              <a:t>、</a:t>
            </a:r>
            <a:r>
              <a:rPr kumimoji="1" lang="en-US" altLang="zh-CN" dirty="0" err="1"/>
              <a:t>c#</a:t>
            </a:r>
            <a:r>
              <a:rPr kumimoji="1" lang="en-US" altLang="zh-CN" dirty="0"/>
              <a:t>)</a:t>
            </a:r>
            <a:r>
              <a:rPr kumimoji="1" lang="zh-CN" altLang="en-US" dirty="0"/>
              <a:t>中有方法的重载</a:t>
            </a:r>
            <a:r>
              <a:rPr kumimoji="1" lang="zh-CN" altLang="zh-CN" dirty="0"/>
              <a:t>。</a:t>
            </a:r>
            <a:endParaRPr kumimoji="1" lang="en-US" altLang="zh-CN" dirty="0"/>
          </a:p>
          <a:p>
            <a:r>
              <a:rPr lang="zh-CN" altLang="en-US" b="1" dirty="0">
                <a:solidFill>
                  <a:srgbClr val="FF0000"/>
                </a:solidFill>
              </a:rPr>
              <a:t>注意</a:t>
            </a:r>
            <a:r>
              <a:rPr lang="en-US" altLang="zh-CN" b="1" dirty="0">
                <a:solidFill>
                  <a:srgbClr val="FF0000"/>
                </a:solidFill>
              </a:rPr>
              <a:t>:</a:t>
            </a:r>
            <a:r>
              <a:rPr lang="zh-CN" altLang="en-US" b="1" dirty="0">
                <a:solidFill>
                  <a:srgbClr val="FF0000"/>
                </a:solidFill>
              </a:rPr>
              <a:t>不要和系统的函数名重名</a:t>
            </a:r>
            <a:r>
              <a:rPr lang="en-US" altLang="zh-CN" b="1" dirty="0">
                <a:solidFill>
                  <a:srgbClr val="FF0000"/>
                </a:solidFill>
              </a:rPr>
              <a:t>,</a:t>
            </a:r>
            <a:r>
              <a:rPr lang="zh-CN" altLang="en-US" b="1" dirty="0">
                <a:solidFill>
                  <a:srgbClr val="FF0000"/>
                </a:solidFill>
              </a:rPr>
              <a:t>在</a:t>
            </a:r>
            <a:r>
              <a:rPr lang="en-US" altLang="zh-CN" b="1" dirty="0" err="1">
                <a:solidFill>
                  <a:srgbClr val="FF0000"/>
                </a:solidFill>
              </a:rPr>
              <a:t>js</a:t>
            </a:r>
            <a:r>
              <a:rPr lang="zh-CN" altLang="en-US" b="1" dirty="0">
                <a:solidFill>
                  <a:srgbClr val="FF0000"/>
                </a:solidFill>
              </a:rPr>
              <a:t>中没有函数重载的概念</a:t>
            </a:r>
            <a:r>
              <a:rPr lang="en-US" altLang="zh-CN" b="1" dirty="0">
                <a:solidFill>
                  <a:srgbClr val="FF0000"/>
                </a:solidFill>
              </a:rPr>
              <a:t>,</a:t>
            </a:r>
            <a:r>
              <a:rPr lang="zh-CN" altLang="en-US" b="1" dirty="0">
                <a:solidFill>
                  <a:srgbClr val="FF0000"/>
                </a:solidFill>
              </a:rPr>
              <a:t>一旦重名</a:t>
            </a:r>
            <a:r>
              <a:rPr lang="en-US" altLang="zh-CN" b="1" dirty="0">
                <a:solidFill>
                  <a:srgbClr val="FF0000"/>
                </a:solidFill>
              </a:rPr>
              <a:t>,</a:t>
            </a:r>
            <a:r>
              <a:rPr lang="zh-CN" altLang="en-US" b="1" dirty="0">
                <a:solidFill>
                  <a:srgbClr val="FF0000"/>
                </a:solidFill>
              </a:rPr>
              <a:t>系统的函数会被覆盖</a:t>
            </a:r>
            <a:endParaRPr lang="en-US" altLang="zh-CN" b="1" dirty="0">
              <a:solidFill>
                <a:srgbClr val="FF0000"/>
              </a:solidFill>
            </a:endParaRPr>
          </a:p>
        </p:txBody>
      </p:sp>
      <p:pic>
        <p:nvPicPr>
          <p:cNvPr id="5" name="图片 4"/>
          <p:cNvPicPr>
            <a:picLocks noChangeAspect="1"/>
          </p:cNvPicPr>
          <p:nvPr/>
        </p:nvPicPr>
        <p:blipFill>
          <a:blip r:embed="rId2"/>
          <a:stretch>
            <a:fillRect/>
          </a:stretch>
        </p:blipFill>
        <p:spPr>
          <a:xfrm>
            <a:off x="4084307" y="2316420"/>
            <a:ext cx="3247619" cy="1152381"/>
          </a:xfrm>
          <a:prstGeom prst="rect">
            <a:avLst/>
          </a:prstGeom>
        </p:spPr>
      </p:pic>
      <p:pic>
        <p:nvPicPr>
          <p:cNvPr id="6" name="图片 5"/>
          <p:cNvPicPr>
            <a:picLocks noChangeAspect="1"/>
          </p:cNvPicPr>
          <p:nvPr/>
        </p:nvPicPr>
        <p:blipFill>
          <a:blip r:embed="rId3"/>
          <a:stretch>
            <a:fillRect/>
          </a:stretch>
        </p:blipFill>
        <p:spPr>
          <a:xfrm>
            <a:off x="3405291" y="4143336"/>
            <a:ext cx="5400000" cy="1247619"/>
          </a:xfrm>
          <a:prstGeom prst="rect">
            <a:avLst/>
          </a:prstGeom>
        </p:spPr>
      </p:pic>
      <p:pic>
        <p:nvPicPr>
          <p:cNvPr id="7" name="图片 6"/>
          <p:cNvPicPr>
            <a:picLocks noChangeAspect="1"/>
          </p:cNvPicPr>
          <p:nvPr/>
        </p:nvPicPr>
        <p:blipFill>
          <a:blip r:embed="rId4"/>
          <a:stretch>
            <a:fillRect/>
          </a:stretch>
        </p:blipFill>
        <p:spPr>
          <a:xfrm>
            <a:off x="210002" y="3429000"/>
            <a:ext cx="2933333" cy="2085714"/>
          </a:xfrm>
          <a:prstGeom prst="rect">
            <a:avLst/>
          </a:prstGeom>
        </p:spPr>
      </p:pic>
    </p:spTree>
    <p:extLst>
      <p:ext uri="{BB962C8B-B14F-4D97-AF65-F5344CB8AC3E}">
        <p14:creationId xmlns:p14="http://schemas.microsoft.com/office/powerpoint/2010/main" val="810166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pic>
        <p:nvPicPr>
          <p:cNvPr id="4" name="图片 3"/>
          <p:cNvPicPr>
            <a:picLocks noChangeAspect="1"/>
          </p:cNvPicPr>
          <p:nvPr/>
        </p:nvPicPr>
        <p:blipFill>
          <a:blip r:embed="rId2"/>
          <a:stretch>
            <a:fillRect/>
          </a:stretch>
        </p:blipFill>
        <p:spPr>
          <a:xfrm>
            <a:off x="3267810" y="1346214"/>
            <a:ext cx="2628571" cy="2076190"/>
          </a:xfrm>
          <a:prstGeom prst="rect">
            <a:avLst/>
          </a:prstGeom>
        </p:spPr>
      </p:pic>
      <p:pic>
        <p:nvPicPr>
          <p:cNvPr id="6" name="图片 5"/>
          <p:cNvPicPr>
            <a:picLocks noChangeAspect="1"/>
          </p:cNvPicPr>
          <p:nvPr/>
        </p:nvPicPr>
        <p:blipFill>
          <a:blip r:embed="rId3"/>
          <a:stretch>
            <a:fillRect/>
          </a:stretch>
        </p:blipFill>
        <p:spPr>
          <a:xfrm>
            <a:off x="829714" y="4205369"/>
            <a:ext cx="5152381" cy="1866667"/>
          </a:xfrm>
          <a:prstGeom prst="rect">
            <a:avLst/>
          </a:prstGeom>
        </p:spPr>
      </p:pic>
      <p:pic>
        <p:nvPicPr>
          <p:cNvPr id="7" name="图片 6"/>
          <p:cNvPicPr>
            <a:picLocks noChangeAspect="1"/>
          </p:cNvPicPr>
          <p:nvPr/>
        </p:nvPicPr>
        <p:blipFill>
          <a:blip r:embed="rId4"/>
          <a:stretch>
            <a:fillRect/>
          </a:stretch>
        </p:blipFill>
        <p:spPr>
          <a:xfrm>
            <a:off x="5896381" y="717970"/>
            <a:ext cx="3247619" cy="2971429"/>
          </a:xfrm>
          <a:prstGeom prst="rect">
            <a:avLst/>
          </a:prstGeom>
        </p:spPr>
      </p:pic>
      <p:sp>
        <p:nvSpPr>
          <p:cNvPr id="8" name="文本框 7"/>
          <p:cNvSpPr txBox="1"/>
          <p:nvPr/>
        </p:nvSpPr>
        <p:spPr>
          <a:xfrm>
            <a:off x="390293" y="1450975"/>
            <a:ext cx="2698595" cy="1200329"/>
          </a:xfrm>
          <a:prstGeom prst="rect">
            <a:avLst/>
          </a:prstGeom>
          <a:noFill/>
        </p:spPr>
        <p:txBody>
          <a:bodyPr wrap="square" rtlCol="0">
            <a:spAutoFit/>
          </a:bodyPr>
          <a:lstStyle/>
          <a:p>
            <a:r>
              <a:rPr lang="en-US" altLang="zh-CN" dirty="0"/>
              <a:t>1.</a:t>
            </a:r>
            <a:r>
              <a:rPr lang="zh-CN" altLang="en-US" dirty="0"/>
              <a:t>求</a:t>
            </a:r>
            <a:r>
              <a:rPr lang="en-US" altLang="zh-CN" dirty="0"/>
              <a:t>m-n</a:t>
            </a:r>
            <a:r>
              <a:rPr lang="zh-CN" altLang="en-US" dirty="0"/>
              <a:t>之间所有数的和</a:t>
            </a:r>
            <a:endParaRPr lang="en-US" altLang="zh-CN" dirty="0"/>
          </a:p>
          <a:p>
            <a:r>
              <a:rPr lang="en-US" altLang="zh-CN" dirty="0"/>
              <a:t>2.</a:t>
            </a:r>
            <a:r>
              <a:rPr lang="zh-CN" altLang="en-US" dirty="0"/>
              <a:t>求数组中的最大值</a:t>
            </a:r>
            <a:endParaRPr lang="en-US" altLang="zh-CN" dirty="0"/>
          </a:p>
          <a:p>
            <a:r>
              <a:rPr lang="en-US" altLang="zh-CN" dirty="0"/>
              <a:t>3.</a:t>
            </a:r>
            <a:r>
              <a:rPr lang="zh-CN" altLang="en-US" dirty="0"/>
              <a:t>求数组中的和</a:t>
            </a:r>
            <a:endParaRPr lang="en-US" altLang="zh-CN" dirty="0"/>
          </a:p>
          <a:p>
            <a:r>
              <a:rPr lang="en-US" altLang="zh-CN" dirty="0"/>
              <a:t>4.</a:t>
            </a:r>
            <a:r>
              <a:rPr lang="zh-CN" altLang="en-US" dirty="0"/>
              <a:t>求三个数中的最大值</a:t>
            </a:r>
            <a:endParaRPr lang="en-US" altLang="zh-CN" dirty="0"/>
          </a:p>
        </p:txBody>
      </p:sp>
      <p:pic>
        <p:nvPicPr>
          <p:cNvPr id="9" name="图片 8"/>
          <p:cNvPicPr>
            <a:picLocks noChangeAspect="1"/>
          </p:cNvPicPr>
          <p:nvPr/>
        </p:nvPicPr>
        <p:blipFill>
          <a:blip r:embed="rId5"/>
          <a:stretch>
            <a:fillRect/>
          </a:stretch>
        </p:blipFill>
        <p:spPr>
          <a:xfrm>
            <a:off x="5982095" y="3730905"/>
            <a:ext cx="3161905" cy="2066667"/>
          </a:xfrm>
          <a:prstGeom prst="rect">
            <a:avLst/>
          </a:prstGeom>
        </p:spPr>
      </p:pic>
      <p:pic>
        <p:nvPicPr>
          <p:cNvPr id="10" name="图片 9"/>
          <p:cNvPicPr>
            <a:picLocks noChangeAspect="1"/>
          </p:cNvPicPr>
          <p:nvPr/>
        </p:nvPicPr>
        <p:blipFill>
          <a:blip r:embed="rId6"/>
          <a:stretch>
            <a:fillRect/>
          </a:stretch>
        </p:blipFill>
        <p:spPr>
          <a:xfrm>
            <a:off x="250087" y="3005369"/>
            <a:ext cx="3961905" cy="1200000"/>
          </a:xfrm>
          <a:prstGeom prst="rect">
            <a:avLst/>
          </a:prstGeom>
        </p:spPr>
      </p:pic>
    </p:spTree>
    <p:extLst>
      <p:ext uri="{BB962C8B-B14F-4D97-AF65-F5344CB8AC3E}">
        <p14:creationId xmlns:p14="http://schemas.microsoft.com/office/powerpoint/2010/main" val="3713682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11659" y="1110761"/>
            <a:ext cx="3638095" cy="2504762"/>
          </a:xfrm>
          <a:prstGeom prst="rect">
            <a:avLst/>
          </a:prstGeom>
        </p:spPr>
      </p:pic>
      <p:sp>
        <p:nvSpPr>
          <p:cNvPr id="5" name="矩形 4"/>
          <p:cNvSpPr/>
          <p:nvPr/>
        </p:nvSpPr>
        <p:spPr>
          <a:xfrm>
            <a:off x="266230" y="1514936"/>
            <a:ext cx="3458277" cy="923330"/>
          </a:xfrm>
          <a:prstGeom prst="rect">
            <a:avLst/>
          </a:prstGeom>
        </p:spPr>
        <p:txBody>
          <a:bodyPr wrap="square">
            <a:spAutoFit/>
          </a:bodyPr>
          <a:lstStyle/>
          <a:p>
            <a:r>
              <a:rPr lang="en-US" altLang="zh-CN" dirty="0"/>
              <a:t>5.</a:t>
            </a:r>
            <a:r>
              <a:rPr lang="zh-CN" altLang="en-US" dirty="0"/>
              <a:t>反转数组</a:t>
            </a:r>
            <a:r>
              <a:rPr lang="en-US" altLang="zh-CN" dirty="0"/>
              <a:t>,</a:t>
            </a:r>
            <a:r>
              <a:rPr lang="zh-CN" altLang="en-US" dirty="0"/>
              <a:t>返回新数组</a:t>
            </a:r>
            <a:endParaRPr lang="en-US" altLang="zh-CN" dirty="0"/>
          </a:p>
          <a:p>
            <a:r>
              <a:rPr lang="en-US" altLang="zh-CN" dirty="0"/>
              <a:t>6.</a:t>
            </a:r>
            <a:r>
              <a:rPr lang="zh-CN" altLang="en-US" dirty="0"/>
              <a:t>数组排序</a:t>
            </a:r>
            <a:endParaRPr lang="en-US" altLang="zh-CN" dirty="0"/>
          </a:p>
          <a:p>
            <a:r>
              <a:rPr lang="en-US" altLang="zh-CN" dirty="0"/>
              <a:t>7.</a:t>
            </a:r>
            <a:r>
              <a:rPr lang="zh-CN" altLang="en-US" dirty="0"/>
              <a:t>函数中调用其他函数</a:t>
            </a:r>
          </a:p>
        </p:txBody>
      </p:sp>
      <p:pic>
        <p:nvPicPr>
          <p:cNvPr id="6" name="图片 5"/>
          <p:cNvPicPr>
            <a:picLocks noChangeAspect="1"/>
          </p:cNvPicPr>
          <p:nvPr/>
        </p:nvPicPr>
        <p:blipFill>
          <a:blip r:embed="rId3"/>
          <a:stretch>
            <a:fillRect/>
          </a:stretch>
        </p:blipFill>
        <p:spPr>
          <a:xfrm>
            <a:off x="266230" y="3615523"/>
            <a:ext cx="3933333" cy="2990476"/>
          </a:xfrm>
          <a:prstGeom prst="rect">
            <a:avLst/>
          </a:prstGeom>
        </p:spPr>
      </p:pic>
      <p:pic>
        <p:nvPicPr>
          <p:cNvPr id="7" name="图片 6"/>
          <p:cNvPicPr>
            <a:picLocks noChangeAspect="1"/>
          </p:cNvPicPr>
          <p:nvPr/>
        </p:nvPicPr>
        <p:blipFill>
          <a:blip r:embed="rId4"/>
          <a:stretch>
            <a:fillRect/>
          </a:stretch>
        </p:blipFill>
        <p:spPr>
          <a:xfrm>
            <a:off x="5535577" y="3690647"/>
            <a:ext cx="2533333" cy="2742857"/>
          </a:xfrm>
          <a:prstGeom prst="rect">
            <a:avLst/>
          </a:prstGeom>
        </p:spPr>
      </p:pic>
    </p:spTree>
    <p:extLst>
      <p:ext uri="{BB962C8B-B14F-4D97-AF65-F5344CB8AC3E}">
        <p14:creationId xmlns:p14="http://schemas.microsoft.com/office/powerpoint/2010/main" val="766852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函数两种定义方式</a:t>
            </a:r>
          </a:p>
        </p:txBody>
      </p:sp>
      <p:sp>
        <p:nvSpPr>
          <p:cNvPr id="4" name="文本框 3"/>
          <p:cNvSpPr txBox="1"/>
          <p:nvPr/>
        </p:nvSpPr>
        <p:spPr>
          <a:xfrm>
            <a:off x="579863" y="1450975"/>
            <a:ext cx="4750420" cy="369332"/>
          </a:xfrm>
          <a:prstGeom prst="rect">
            <a:avLst/>
          </a:prstGeom>
          <a:noFill/>
        </p:spPr>
        <p:txBody>
          <a:bodyPr wrap="square" rtlCol="0">
            <a:spAutoFit/>
          </a:bodyPr>
          <a:lstStyle/>
          <a:p>
            <a:r>
              <a:rPr lang="zh-CN" altLang="en-US" dirty="0"/>
              <a:t>函数两种定义方式</a:t>
            </a:r>
            <a:r>
              <a:rPr lang="en-US" altLang="zh-CN" dirty="0"/>
              <a:t>:1.</a:t>
            </a:r>
            <a:r>
              <a:rPr lang="zh-CN" altLang="en-US" dirty="0"/>
              <a:t>函数声明</a:t>
            </a:r>
            <a:r>
              <a:rPr lang="en-US" altLang="zh-CN" dirty="0"/>
              <a:t>2.</a:t>
            </a:r>
            <a:r>
              <a:rPr lang="zh-CN" altLang="en-US" dirty="0"/>
              <a:t>函数表达式</a:t>
            </a:r>
          </a:p>
        </p:txBody>
      </p:sp>
      <p:pic>
        <p:nvPicPr>
          <p:cNvPr id="5" name="图片 4"/>
          <p:cNvPicPr>
            <a:picLocks noChangeAspect="1"/>
          </p:cNvPicPr>
          <p:nvPr/>
        </p:nvPicPr>
        <p:blipFill>
          <a:blip r:embed="rId2"/>
          <a:stretch>
            <a:fillRect/>
          </a:stretch>
        </p:blipFill>
        <p:spPr>
          <a:xfrm>
            <a:off x="662133" y="1820307"/>
            <a:ext cx="2333333" cy="2323809"/>
          </a:xfrm>
          <a:prstGeom prst="rect">
            <a:avLst/>
          </a:prstGeom>
        </p:spPr>
      </p:pic>
      <p:sp>
        <p:nvSpPr>
          <p:cNvPr id="6" name="文本框 5"/>
          <p:cNvSpPr txBox="1"/>
          <p:nvPr/>
        </p:nvSpPr>
        <p:spPr>
          <a:xfrm>
            <a:off x="3233855" y="2051824"/>
            <a:ext cx="2932770" cy="369332"/>
          </a:xfrm>
          <a:prstGeom prst="rect">
            <a:avLst/>
          </a:prstGeom>
          <a:noFill/>
        </p:spPr>
        <p:txBody>
          <a:bodyPr wrap="square" rtlCol="0">
            <a:spAutoFit/>
          </a:bodyPr>
          <a:lstStyle/>
          <a:p>
            <a:r>
              <a:rPr lang="zh-CN" altLang="en-US" dirty="0"/>
              <a:t>此时的</a:t>
            </a:r>
            <a:r>
              <a:rPr lang="en-US" altLang="zh-CN" dirty="0"/>
              <a:t>f1</a:t>
            </a:r>
            <a:r>
              <a:rPr lang="zh-CN" altLang="en-US" dirty="0"/>
              <a:t>函数和</a:t>
            </a:r>
            <a:r>
              <a:rPr lang="en-US" altLang="zh-CN" dirty="0"/>
              <a:t>f2</a:t>
            </a:r>
            <a:r>
              <a:rPr lang="zh-CN" altLang="en-US" dirty="0"/>
              <a:t>函数等价</a:t>
            </a:r>
          </a:p>
        </p:txBody>
      </p:sp>
      <p:sp>
        <p:nvSpPr>
          <p:cNvPr id="7" name="文本框 6"/>
          <p:cNvSpPr txBox="1"/>
          <p:nvPr/>
        </p:nvSpPr>
        <p:spPr>
          <a:xfrm>
            <a:off x="3233855" y="2932771"/>
            <a:ext cx="4493940" cy="646331"/>
          </a:xfrm>
          <a:prstGeom prst="rect">
            <a:avLst/>
          </a:prstGeom>
          <a:noFill/>
        </p:spPr>
        <p:txBody>
          <a:bodyPr wrap="square" rtlCol="0">
            <a:spAutoFit/>
          </a:bodyPr>
          <a:lstStyle/>
          <a:p>
            <a:r>
              <a:rPr lang="zh-CN" altLang="en-US" b="1" dirty="0">
                <a:solidFill>
                  <a:srgbClr val="FF0000"/>
                </a:solidFill>
              </a:rPr>
              <a:t>命名函数</a:t>
            </a:r>
            <a:r>
              <a:rPr lang="en-US" altLang="zh-CN" b="1" dirty="0">
                <a:solidFill>
                  <a:srgbClr val="FF0000"/>
                </a:solidFill>
              </a:rPr>
              <a:t>:</a:t>
            </a:r>
            <a:r>
              <a:rPr lang="zh-CN" altLang="en-US" b="1" dirty="0">
                <a:solidFill>
                  <a:srgbClr val="FF0000"/>
                </a:solidFill>
              </a:rPr>
              <a:t>有名字的函数</a:t>
            </a:r>
            <a:endParaRPr lang="en-US" altLang="zh-CN" b="1" dirty="0">
              <a:solidFill>
                <a:srgbClr val="FF0000"/>
              </a:solidFill>
            </a:endParaRPr>
          </a:p>
          <a:p>
            <a:r>
              <a:rPr lang="zh-CN" altLang="en-US" b="1" dirty="0">
                <a:solidFill>
                  <a:srgbClr val="FF0000"/>
                </a:solidFill>
              </a:rPr>
              <a:t>匿名函数</a:t>
            </a:r>
            <a:r>
              <a:rPr lang="en-US" altLang="zh-CN" b="1" dirty="0">
                <a:solidFill>
                  <a:srgbClr val="FF0000"/>
                </a:solidFill>
              </a:rPr>
              <a:t>:</a:t>
            </a:r>
            <a:r>
              <a:rPr lang="zh-CN" altLang="en-US" b="1" dirty="0">
                <a:solidFill>
                  <a:srgbClr val="FF0000"/>
                </a:solidFill>
              </a:rPr>
              <a:t>没有名字的函数</a:t>
            </a:r>
            <a:r>
              <a:rPr lang="en-US" altLang="zh-CN" b="1" dirty="0">
                <a:solidFill>
                  <a:srgbClr val="FF0000"/>
                </a:solidFill>
              </a:rPr>
              <a:t>(</a:t>
            </a:r>
            <a:r>
              <a:rPr lang="zh-CN" altLang="en-US" b="1" dirty="0">
                <a:solidFill>
                  <a:srgbClr val="FF0000"/>
                </a:solidFill>
              </a:rPr>
              <a:t>后期更常用</a:t>
            </a:r>
            <a:r>
              <a:rPr lang="en-US" altLang="zh-CN" b="1" dirty="0">
                <a:solidFill>
                  <a:srgbClr val="FF0000"/>
                </a:solidFill>
              </a:rPr>
              <a:t>)</a:t>
            </a:r>
            <a:endParaRPr lang="zh-CN" altLang="en-US" b="1" dirty="0">
              <a:solidFill>
                <a:srgbClr val="FF0000"/>
              </a:solidFill>
            </a:endParaRPr>
          </a:p>
        </p:txBody>
      </p:sp>
      <p:pic>
        <p:nvPicPr>
          <p:cNvPr id="8" name="图片 7"/>
          <p:cNvPicPr>
            <a:picLocks noChangeAspect="1"/>
          </p:cNvPicPr>
          <p:nvPr/>
        </p:nvPicPr>
        <p:blipFill>
          <a:blip r:embed="rId3"/>
          <a:stretch>
            <a:fillRect/>
          </a:stretch>
        </p:blipFill>
        <p:spPr>
          <a:xfrm>
            <a:off x="662133" y="4393826"/>
            <a:ext cx="5209524" cy="523810"/>
          </a:xfrm>
          <a:prstGeom prst="rect">
            <a:avLst/>
          </a:prstGeom>
        </p:spPr>
      </p:pic>
    </p:spTree>
    <p:extLst>
      <p:ext uri="{BB962C8B-B14F-4D97-AF65-F5344CB8AC3E}">
        <p14:creationId xmlns:p14="http://schemas.microsoft.com/office/powerpoint/2010/main" val="2718106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0" y="623888"/>
            <a:ext cx="8128000" cy="827087"/>
          </a:xfrm>
        </p:spPr>
        <p:txBody>
          <a:bodyPr/>
          <a:lstStyle/>
          <a:p>
            <a:r>
              <a:rPr lang="zh-CN" altLang="en-US">
                <a:solidFill>
                  <a:srgbClr val="000000"/>
                </a:solidFill>
              </a:rPr>
              <a:t>看看执行结果</a:t>
            </a:r>
          </a:p>
        </p:txBody>
      </p:sp>
      <p:sp>
        <p:nvSpPr>
          <p:cNvPr id="108547" name="Rectangle 3"/>
          <p:cNvSpPr>
            <a:spLocks noGrp="1" noChangeArrowheads="1"/>
          </p:cNvSpPr>
          <p:nvPr>
            <p:ph type="body" idx="4294967295"/>
          </p:nvPr>
        </p:nvSpPr>
        <p:spPr>
          <a:xfrm>
            <a:off x="0" y="1450975"/>
            <a:ext cx="8128000" cy="4675188"/>
          </a:xfrm>
        </p:spPr>
        <p:txBody>
          <a:bodyPr/>
          <a:lstStyle/>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x=1;</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y=0;</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z=0;</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add=function (n){n=n+1;return n}</a:t>
            </a:r>
          </a:p>
          <a:p>
            <a:pPr marL="0" indent="0">
              <a:buNone/>
            </a:pPr>
            <a:r>
              <a:rPr lang="en-US" altLang="zh-CN" sz="2000" dirty="0">
                <a:solidFill>
                  <a:srgbClr val="000000"/>
                </a:solidFill>
                <a:latin typeface="宋体" panose="02010600030101010101" pitchFamily="2" charset="-122"/>
                <a:ea typeface="宋体" panose="02010600030101010101" pitchFamily="2" charset="-122"/>
              </a:rPr>
              <a:t>y=add(x);</a:t>
            </a:r>
          </a:p>
          <a:p>
            <a:pPr marL="0" indent="0">
              <a:buNone/>
            </a:pPr>
            <a:r>
              <a:rPr lang="en-US" altLang="zh-CN" sz="2000" dirty="0">
                <a:solidFill>
                  <a:srgbClr val="000000"/>
                </a:solidFill>
                <a:latin typeface="宋体" panose="02010600030101010101" pitchFamily="2" charset="-122"/>
                <a:ea typeface="宋体" panose="02010600030101010101" pitchFamily="2" charset="-122"/>
              </a:rPr>
              <a:t>add=function(n){n=n+3;return n;}</a:t>
            </a:r>
          </a:p>
          <a:p>
            <a:pPr marL="0" indent="0">
              <a:buNone/>
            </a:pPr>
            <a:r>
              <a:rPr lang="en-US" altLang="zh-CN" sz="2000" dirty="0">
                <a:solidFill>
                  <a:srgbClr val="000000"/>
                </a:solidFill>
                <a:latin typeface="宋体" panose="02010600030101010101" pitchFamily="2" charset="-122"/>
                <a:ea typeface="宋体" panose="02010600030101010101" pitchFamily="2" charset="-122"/>
              </a:rPr>
              <a:t>z=add(x);</a:t>
            </a:r>
          </a:p>
          <a:p>
            <a:pPr marL="0" indent="0">
              <a:buNone/>
            </a:pPr>
            <a:r>
              <a:rPr lang="en-US" altLang="zh-CN" sz="2000" dirty="0">
                <a:solidFill>
                  <a:srgbClr val="000000"/>
                </a:solidFill>
                <a:latin typeface="宋体" panose="02010600030101010101" pitchFamily="2" charset="-122"/>
                <a:ea typeface="宋体" panose="02010600030101010101" pitchFamily="2" charset="-122"/>
              </a:rPr>
              <a:t>alert(y+’,’+z);//</a:t>
            </a:r>
            <a:r>
              <a:rPr lang="zh-CN" altLang="en-US" sz="2000" dirty="0">
                <a:solidFill>
                  <a:srgbClr val="000000"/>
                </a:solidFill>
                <a:latin typeface="宋体" panose="02010600030101010101" pitchFamily="2" charset="-122"/>
                <a:ea typeface="宋体" panose="02010600030101010101" pitchFamily="2" charset="-122"/>
              </a:rPr>
              <a:t>执行结果？</a:t>
            </a:r>
          </a:p>
        </p:txBody>
      </p:sp>
    </p:spTree>
    <p:extLst>
      <p:ext uri="{BB962C8B-B14F-4D97-AF65-F5344CB8AC3E}">
        <p14:creationId xmlns:p14="http://schemas.microsoft.com/office/powerpoint/2010/main" val="243075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t>windows</a:t>
            </a:r>
            <a:r>
              <a:rPr lang="zh-CN" altLang="en-US" dirty="0"/>
              <a:t>中常用快捷键</a:t>
            </a:r>
            <a:br>
              <a:rPr lang="zh-CN" altLang="en-US" dirty="0"/>
            </a:br>
            <a:endParaRPr lang="zh-CN" altLang="en-US" dirty="0"/>
          </a:p>
        </p:txBody>
      </p:sp>
      <p:pic>
        <p:nvPicPr>
          <p:cNvPr id="5" name="图片 4"/>
          <p:cNvPicPr>
            <a:picLocks noChangeAspect="1"/>
          </p:cNvPicPr>
          <p:nvPr/>
        </p:nvPicPr>
        <p:blipFill>
          <a:blip r:embed="rId3"/>
          <a:stretch>
            <a:fillRect/>
          </a:stretch>
        </p:blipFill>
        <p:spPr>
          <a:xfrm>
            <a:off x="498474" y="2517423"/>
            <a:ext cx="4457143" cy="3695238"/>
          </a:xfrm>
          <a:prstGeom prst="rect">
            <a:avLst/>
          </a:prstGeom>
        </p:spPr>
      </p:pic>
      <p:pic>
        <p:nvPicPr>
          <p:cNvPr id="7" name="图片 6"/>
          <p:cNvPicPr>
            <a:picLocks noChangeAspect="1"/>
          </p:cNvPicPr>
          <p:nvPr/>
        </p:nvPicPr>
        <p:blipFill>
          <a:blip r:embed="rId4"/>
          <a:stretch>
            <a:fillRect/>
          </a:stretch>
        </p:blipFill>
        <p:spPr>
          <a:xfrm>
            <a:off x="3606339" y="2004130"/>
            <a:ext cx="5546121" cy="2661212"/>
          </a:xfrm>
          <a:prstGeom prst="rect">
            <a:avLst/>
          </a:prstGeom>
        </p:spPr>
      </p:pic>
      <p:sp>
        <p:nvSpPr>
          <p:cNvPr id="8" name="文本框 7"/>
          <p:cNvSpPr txBox="1"/>
          <p:nvPr/>
        </p:nvSpPr>
        <p:spPr>
          <a:xfrm>
            <a:off x="654756" y="1492290"/>
            <a:ext cx="5724644" cy="369332"/>
          </a:xfrm>
          <a:prstGeom prst="rect">
            <a:avLst/>
          </a:prstGeom>
          <a:noFill/>
        </p:spPr>
        <p:txBody>
          <a:bodyPr wrap="none" rtlCol="0">
            <a:spAutoFit/>
          </a:bodyPr>
          <a:lstStyle/>
          <a:p>
            <a:r>
              <a:rPr lang="zh-CN" altLang="en-US" b="1" dirty="0">
                <a:solidFill>
                  <a:srgbClr val="FF0000"/>
                </a:solidFill>
              </a:rPr>
              <a:t>系统有快捷键，浏览器有快捷键，开发工具也有快捷键</a:t>
            </a:r>
          </a:p>
        </p:txBody>
      </p:sp>
    </p:spTree>
    <p:extLst>
      <p:ext uri="{BB962C8B-B14F-4D97-AF65-F5344CB8AC3E}">
        <p14:creationId xmlns:p14="http://schemas.microsoft.com/office/powerpoint/2010/main" val="41035930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0" y="623888"/>
            <a:ext cx="8128000" cy="827087"/>
          </a:xfrm>
        </p:spPr>
        <p:txBody>
          <a:bodyPr/>
          <a:lstStyle/>
          <a:p>
            <a:r>
              <a:rPr lang="zh-CN" altLang="en-US" dirty="0">
                <a:solidFill>
                  <a:srgbClr val="FF0000"/>
                </a:solidFill>
                <a:latin typeface="宋体" panose="02010600030101010101" pitchFamily="2" charset="-122"/>
                <a:ea typeface="宋体" panose="02010600030101010101" pitchFamily="2" charset="-122"/>
              </a:rPr>
              <a:t>极其复杂的匿名函数面试题</a:t>
            </a:r>
          </a:p>
        </p:txBody>
      </p:sp>
      <p:sp>
        <p:nvSpPr>
          <p:cNvPr id="139271" name="Rectangle 7"/>
          <p:cNvSpPr>
            <a:spLocks noGrp="1" noChangeArrowheads="1"/>
          </p:cNvSpPr>
          <p:nvPr>
            <p:ph type="body" idx="4294967295"/>
          </p:nvPr>
        </p:nvSpPr>
        <p:spPr>
          <a:xfrm>
            <a:off x="0" y="1450975"/>
            <a:ext cx="4597400" cy="3209925"/>
          </a:xfrm>
          <a:noFill/>
          <a:ln/>
        </p:spPr>
        <p:txBody>
          <a:bodyPr>
            <a:normAutofit fontScale="77500" lnSpcReduction="20000"/>
          </a:bodyPr>
          <a:lstStyle/>
          <a:p>
            <a:pPr marL="0" indent="0">
              <a:buNone/>
            </a:pPr>
            <a:r>
              <a:rPr lang="en-US" altLang="zh-CN" dirty="0"/>
              <a:t>function aa()</a:t>
            </a:r>
          </a:p>
          <a:p>
            <a:pPr marL="0" indent="0">
              <a:buNone/>
            </a:pPr>
            <a:r>
              <a:rPr lang="en-US" altLang="zh-CN" dirty="0"/>
              <a:t>{</a:t>
            </a:r>
          </a:p>
          <a:p>
            <a:pPr marL="0" indent="0">
              <a:buNone/>
            </a:pPr>
            <a:r>
              <a:rPr lang="en-US" altLang="zh-CN" dirty="0"/>
              <a:t>alert("</a:t>
            </a:r>
            <a:r>
              <a:rPr lang="en-US" altLang="zh-CN" dirty="0" err="1"/>
              <a:t>aaa</a:t>
            </a:r>
            <a:r>
              <a:rPr lang="en-US" altLang="zh-CN" dirty="0"/>
              <a:t>");</a:t>
            </a:r>
          </a:p>
          <a:p>
            <a:pPr marL="0" indent="0">
              <a:buNone/>
            </a:pPr>
            <a:r>
              <a:rPr lang="en-US" altLang="zh-CN" dirty="0"/>
              <a:t>return function(){alert("</a:t>
            </a:r>
            <a:r>
              <a:rPr lang="en-US" altLang="zh-CN" dirty="0" err="1"/>
              <a:t>bbb</a:t>
            </a:r>
            <a:r>
              <a:rPr lang="en-US" altLang="zh-CN" dirty="0"/>
              <a:t>");};</a:t>
            </a:r>
          </a:p>
          <a:p>
            <a:pPr marL="0" indent="0">
              <a:buNone/>
            </a:pPr>
            <a:r>
              <a:rPr lang="en-US" altLang="zh-CN" dirty="0"/>
              <a:t>}</a:t>
            </a:r>
          </a:p>
          <a:p>
            <a:pPr marL="0" indent="0">
              <a:buNone/>
            </a:pPr>
            <a:r>
              <a:rPr lang="en-US" altLang="zh-CN" dirty="0"/>
              <a:t>alert(aa);</a:t>
            </a:r>
          </a:p>
          <a:p>
            <a:pPr marL="0" indent="0">
              <a:buNone/>
            </a:pPr>
            <a:r>
              <a:rPr lang="en-US" altLang="zh-CN" dirty="0"/>
              <a:t>alert(aa());</a:t>
            </a:r>
          </a:p>
          <a:p>
            <a:pPr marL="0" indent="0">
              <a:buNone/>
            </a:pPr>
            <a:r>
              <a:rPr lang="en-US" altLang="zh-CN" dirty="0"/>
              <a:t>alert(aa()());</a:t>
            </a:r>
          </a:p>
        </p:txBody>
      </p:sp>
      <p:pic>
        <p:nvPicPr>
          <p:cNvPr id="2" name="图片 1"/>
          <p:cNvPicPr>
            <a:picLocks noChangeAspect="1"/>
          </p:cNvPicPr>
          <p:nvPr/>
        </p:nvPicPr>
        <p:blipFill>
          <a:blip r:embed="rId2"/>
          <a:stretch>
            <a:fillRect/>
          </a:stretch>
        </p:blipFill>
        <p:spPr>
          <a:xfrm>
            <a:off x="5361590" y="2389426"/>
            <a:ext cx="3000000" cy="666667"/>
          </a:xfrm>
          <a:prstGeom prst="rect">
            <a:avLst/>
          </a:prstGeom>
        </p:spPr>
      </p:pic>
      <p:sp>
        <p:nvSpPr>
          <p:cNvPr id="3" name="文本框 2"/>
          <p:cNvSpPr txBox="1"/>
          <p:nvPr/>
        </p:nvSpPr>
        <p:spPr>
          <a:xfrm>
            <a:off x="3992137" y="3735659"/>
            <a:ext cx="3914078" cy="369332"/>
          </a:xfrm>
          <a:prstGeom prst="rect">
            <a:avLst/>
          </a:prstGeom>
          <a:noFill/>
        </p:spPr>
        <p:txBody>
          <a:bodyPr wrap="square" rtlCol="0">
            <a:spAutoFit/>
          </a:bodyPr>
          <a:lstStyle/>
          <a:p>
            <a:r>
              <a:rPr lang="zh-CN" altLang="en-US" b="1" dirty="0">
                <a:solidFill>
                  <a:srgbClr val="FF0000"/>
                </a:solidFill>
              </a:rPr>
              <a:t>此案例作为作业回家研究</a:t>
            </a:r>
          </a:p>
        </p:txBody>
      </p:sp>
    </p:spTree>
    <p:extLst>
      <p:ext uri="{BB962C8B-B14F-4D97-AF65-F5344CB8AC3E}">
        <p14:creationId xmlns:p14="http://schemas.microsoft.com/office/powerpoint/2010/main" val="2607455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Js</a:t>
            </a:r>
            <a:r>
              <a:rPr lang="zh-CN" altLang="en-US" dirty="0"/>
              <a:t>中的块级作用域</a:t>
            </a:r>
          </a:p>
        </p:txBody>
      </p:sp>
      <p:sp>
        <p:nvSpPr>
          <p:cNvPr id="4" name="矩形 3"/>
          <p:cNvSpPr/>
          <p:nvPr/>
        </p:nvSpPr>
        <p:spPr>
          <a:xfrm>
            <a:off x="498473" y="1574752"/>
            <a:ext cx="7686521" cy="3416320"/>
          </a:xfrm>
          <a:prstGeom prst="rect">
            <a:avLst/>
          </a:prstGeom>
        </p:spPr>
        <p:txBody>
          <a:bodyPr wrap="square">
            <a:spAutoFit/>
          </a:bodyPr>
          <a:lstStyle/>
          <a:p>
            <a:r>
              <a:rPr kumimoji="1" lang="zh-CN" altLang="en-US" dirty="0"/>
              <a:t>块级作用域</a:t>
            </a:r>
            <a:endParaRPr kumimoji="1" lang="en-US" altLang="zh-CN" dirty="0"/>
          </a:p>
          <a:p>
            <a:pPr lvl="1"/>
            <a:r>
              <a:rPr kumimoji="1" lang="zh-CN" altLang="en-US" dirty="0"/>
              <a:t>在其它语言中，任何一对花括号中的语句都属于一个块，在这之中定义的所有变量在代码块外都是不可见的</a:t>
            </a:r>
            <a:endParaRPr kumimoji="1" lang="en-US" altLang="zh-CN" dirty="0"/>
          </a:p>
          <a:p>
            <a:pPr lvl="1"/>
            <a:r>
              <a:rPr kumimoji="1" lang="en-US" altLang="zh-CN" b="1" dirty="0">
                <a:solidFill>
                  <a:srgbClr val="FF0000"/>
                </a:solidFill>
              </a:rPr>
              <a:t>JavaScript</a:t>
            </a:r>
            <a:r>
              <a:rPr kumimoji="1" lang="zh-CN" altLang="en-US" b="1" dirty="0">
                <a:solidFill>
                  <a:srgbClr val="FF0000"/>
                </a:solidFill>
              </a:rPr>
              <a:t>中没有块级作用域</a:t>
            </a:r>
            <a:endParaRPr kumimoji="1" lang="en-US" altLang="zh-CN" b="1" dirty="0">
              <a:solidFill>
                <a:srgbClr val="FF0000"/>
              </a:solidFill>
            </a:endParaRPr>
          </a:p>
          <a:p>
            <a:r>
              <a:rPr kumimoji="1" lang="zh-CN" altLang="en-US" dirty="0"/>
              <a:t>全局变量</a:t>
            </a:r>
            <a:endParaRPr kumimoji="1" lang="en-US" altLang="zh-CN" dirty="0"/>
          </a:p>
          <a:p>
            <a:pPr lvl="1"/>
            <a:r>
              <a:rPr kumimoji="1" lang="zh-CN" altLang="en-US" dirty="0"/>
              <a:t>定义在</a:t>
            </a:r>
            <a:r>
              <a:rPr kumimoji="1" lang="en-US" altLang="zh-CN" dirty="0"/>
              <a:t>script</a:t>
            </a:r>
            <a:r>
              <a:rPr kumimoji="1" lang="zh-CN" altLang="en-US" dirty="0"/>
              <a:t>或者不属于某个函数的变量</a:t>
            </a:r>
            <a:endParaRPr kumimoji="1" lang="en-US" altLang="zh-CN" dirty="0"/>
          </a:p>
          <a:p>
            <a:r>
              <a:rPr kumimoji="1" lang="zh-CN" altLang="en-US" dirty="0"/>
              <a:t>局部变量</a:t>
            </a:r>
            <a:endParaRPr kumimoji="1" lang="en-US" altLang="zh-CN" dirty="0"/>
          </a:p>
          <a:p>
            <a:pPr lvl="1"/>
            <a:r>
              <a:rPr kumimoji="1" lang="zh-CN" altLang="en-US" dirty="0"/>
              <a:t>定义在函数内部的变量</a:t>
            </a:r>
            <a:endParaRPr kumimoji="1" lang="en-US" altLang="zh-CN" dirty="0"/>
          </a:p>
          <a:p>
            <a:r>
              <a:rPr kumimoji="1" lang="zh-CN" altLang="en-US" dirty="0"/>
              <a:t>其它</a:t>
            </a:r>
            <a:endParaRPr kumimoji="1" lang="en-US" altLang="zh-CN" dirty="0"/>
          </a:p>
          <a:p>
            <a:pPr lvl="1"/>
            <a:r>
              <a:rPr kumimoji="1" lang="zh-CN" altLang="en-US" dirty="0"/>
              <a:t>函数内部可以访问到该函数所属的外部作用域的变量</a:t>
            </a:r>
            <a:r>
              <a:rPr kumimoji="1" lang="en-US" altLang="zh-CN" dirty="0"/>
              <a:t>(</a:t>
            </a:r>
            <a:r>
              <a:rPr kumimoji="1" lang="zh-CN" altLang="en-US" dirty="0"/>
              <a:t>作用域链</a:t>
            </a:r>
            <a:r>
              <a:rPr kumimoji="1" lang="en-US" altLang="zh-CN" dirty="0"/>
              <a:t>)</a:t>
            </a:r>
          </a:p>
          <a:p>
            <a:pPr lvl="1"/>
            <a:r>
              <a:rPr kumimoji="1" lang="zh-CN" altLang="en-US" dirty="0"/>
              <a:t>不使用</a:t>
            </a:r>
            <a:r>
              <a:rPr kumimoji="1" lang="en-US" altLang="zh-CN" dirty="0" err="1"/>
              <a:t>var</a:t>
            </a:r>
            <a:r>
              <a:rPr kumimoji="1" lang="zh-CN" altLang="en-US" dirty="0"/>
              <a:t>声明的变量是全局变量，不推荐使用。</a:t>
            </a:r>
            <a:endParaRPr kumimoji="1" lang="en-US" altLang="zh-CN" dirty="0"/>
          </a:p>
          <a:p>
            <a:pPr lvl="1"/>
            <a:r>
              <a:rPr kumimoji="1" lang="zh-CN" altLang="en-US" dirty="0"/>
              <a:t>变量退出作用域之后会销毁，全局变量关闭网页或浏览器才会销毁</a:t>
            </a:r>
            <a:endParaRPr kumimoji="1" lang="en-US" altLang="zh-CN" dirty="0"/>
          </a:p>
        </p:txBody>
      </p:sp>
    </p:spTree>
    <p:extLst>
      <p:ext uri="{BB962C8B-B14F-4D97-AF65-F5344CB8AC3E}">
        <p14:creationId xmlns:p14="http://schemas.microsoft.com/office/powerpoint/2010/main" val="867905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块级作用域的案例</a:t>
            </a:r>
          </a:p>
        </p:txBody>
      </p:sp>
      <p:pic>
        <p:nvPicPr>
          <p:cNvPr id="4" name="图片 3"/>
          <p:cNvPicPr>
            <a:picLocks noChangeAspect="1"/>
          </p:cNvPicPr>
          <p:nvPr/>
        </p:nvPicPr>
        <p:blipFill>
          <a:blip r:embed="rId2"/>
          <a:stretch>
            <a:fillRect/>
          </a:stretch>
        </p:blipFill>
        <p:spPr>
          <a:xfrm>
            <a:off x="498474" y="1450975"/>
            <a:ext cx="1666667" cy="971429"/>
          </a:xfrm>
          <a:prstGeom prst="rect">
            <a:avLst/>
          </a:prstGeom>
        </p:spPr>
      </p:pic>
      <p:pic>
        <p:nvPicPr>
          <p:cNvPr id="5" name="图片 4"/>
          <p:cNvPicPr>
            <a:picLocks noChangeAspect="1"/>
          </p:cNvPicPr>
          <p:nvPr/>
        </p:nvPicPr>
        <p:blipFill>
          <a:blip r:embed="rId3"/>
          <a:stretch>
            <a:fillRect/>
          </a:stretch>
        </p:blipFill>
        <p:spPr>
          <a:xfrm>
            <a:off x="498474" y="2422404"/>
            <a:ext cx="1704762" cy="1219048"/>
          </a:xfrm>
          <a:prstGeom prst="rect">
            <a:avLst/>
          </a:prstGeom>
        </p:spPr>
      </p:pic>
      <p:pic>
        <p:nvPicPr>
          <p:cNvPr id="6" name="图片 5"/>
          <p:cNvPicPr>
            <a:picLocks noChangeAspect="1"/>
          </p:cNvPicPr>
          <p:nvPr/>
        </p:nvPicPr>
        <p:blipFill>
          <a:blip r:embed="rId4"/>
          <a:stretch>
            <a:fillRect/>
          </a:stretch>
        </p:blipFill>
        <p:spPr>
          <a:xfrm>
            <a:off x="498474" y="3641452"/>
            <a:ext cx="2209524" cy="752381"/>
          </a:xfrm>
          <a:prstGeom prst="rect">
            <a:avLst/>
          </a:prstGeom>
        </p:spPr>
      </p:pic>
      <p:pic>
        <p:nvPicPr>
          <p:cNvPr id="7" name="图片 6"/>
          <p:cNvPicPr>
            <a:picLocks noChangeAspect="1"/>
          </p:cNvPicPr>
          <p:nvPr/>
        </p:nvPicPr>
        <p:blipFill>
          <a:blip r:embed="rId5"/>
          <a:stretch>
            <a:fillRect/>
          </a:stretch>
        </p:blipFill>
        <p:spPr>
          <a:xfrm>
            <a:off x="594143" y="4393833"/>
            <a:ext cx="1733333" cy="1342857"/>
          </a:xfrm>
          <a:prstGeom prst="rect">
            <a:avLst/>
          </a:prstGeom>
        </p:spPr>
      </p:pic>
      <p:pic>
        <p:nvPicPr>
          <p:cNvPr id="8" name="图片 7"/>
          <p:cNvPicPr>
            <a:picLocks noChangeAspect="1"/>
          </p:cNvPicPr>
          <p:nvPr/>
        </p:nvPicPr>
        <p:blipFill>
          <a:blip r:embed="rId6"/>
          <a:stretch>
            <a:fillRect/>
          </a:stretch>
        </p:blipFill>
        <p:spPr>
          <a:xfrm>
            <a:off x="3532637" y="1450975"/>
            <a:ext cx="2257143" cy="1190476"/>
          </a:xfrm>
          <a:prstGeom prst="rect">
            <a:avLst/>
          </a:prstGeom>
        </p:spPr>
      </p:pic>
      <p:pic>
        <p:nvPicPr>
          <p:cNvPr id="9" name="图片 8"/>
          <p:cNvPicPr>
            <a:picLocks noChangeAspect="1"/>
          </p:cNvPicPr>
          <p:nvPr/>
        </p:nvPicPr>
        <p:blipFill>
          <a:blip r:embed="rId7"/>
          <a:stretch>
            <a:fillRect/>
          </a:stretch>
        </p:blipFill>
        <p:spPr>
          <a:xfrm>
            <a:off x="3621848" y="3930587"/>
            <a:ext cx="2419048" cy="2057143"/>
          </a:xfrm>
          <a:prstGeom prst="rect">
            <a:avLst/>
          </a:prstGeom>
        </p:spPr>
      </p:pic>
      <p:sp>
        <p:nvSpPr>
          <p:cNvPr id="10" name="文本框 9"/>
          <p:cNvSpPr txBox="1"/>
          <p:nvPr/>
        </p:nvSpPr>
        <p:spPr>
          <a:xfrm>
            <a:off x="3383834" y="3007257"/>
            <a:ext cx="3714478" cy="923330"/>
          </a:xfrm>
          <a:prstGeom prst="rect">
            <a:avLst/>
          </a:prstGeom>
          <a:noFill/>
        </p:spPr>
        <p:txBody>
          <a:bodyPr wrap="none" rtlCol="0">
            <a:spAutoFit/>
          </a:bodyPr>
          <a:lstStyle/>
          <a:p>
            <a:r>
              <a:rPr lang="zh-CN" altLang="en-US" dirty="0"/>
              <a:t>在函数的内部中找这个变量</a:t>
            </a:r>
            <a:r>
              <a:rPr lang="en-US" altLang="zh-CN" dirty="0"/>
              <a:t>,</a:t>
            </a:r>
          </a:p>
          <a:p>
            <a:r>
              <a:rPr lang="zh-CN" altLang="en-US" dirty="0"/>
              <a:t>如果找不到就去外面的函数里面找</a:t>
            </a:r>
            <a:r>
              <a:rPr lang="en-US" altLang="zh-CN" dirty="0"/>
              <a:t>,</a:t>
            </a:r>
          </a:p>
          <a:p>
            <a:r>
              <a:rPr lang="zh-CN" altLang="en-US" dirty="0"/>
              <a:t>如果还找不到就去最外面找</a:t>
            </a:r>
          </a:p>
        </p:txBody>
      </p:sp>
    </p:spTree>
    <p:extLst>
      <p:ext uri="{BB962C8B-B14F-4D97-AF65-F5344CB8AC3E}">
        <p14:creationId xmlns:p14="http://schemas.microsoft.com/office/powerpoint/2010/main" val="520946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全局变量不能被删除</a:t>
            </a:r>
            <a:r>
              <a:rPr lang="en-US" altLang="zh-CN" dirty="0"/>
              <a:t>(</a:t>
            </a:r>
            <a:r>
              <a:rPr lang="zh-CN" altLang="en-US" dirty="0">
                <a:solidFill>
                  <a:srgbClr val="FF0000"/>
                </a:solidFill>
              </a:rPr>
              <a:t>扩展内容</a:t>
            </a:r>
            <a:r>
              <a:rPr lang="en-US" altLang="zh-CN" dirty="0"/>
              <a:t>)</a:t>
            </a:r>
            <a:endParaRPr lang="zh-CN" altLang="en-US" dirty="0"/>
          </a:p>
        </p:txBody>
      </p:sp>
      <p:sp>
        <p:nvSpPr>
          <p:cNvPr id="3" name="内容占位符 2"/>
          <p:cNvSpPr>
            <a:spLocks noGrp="1"/>
          </p:cNvSpPr>
          <p:nvPr>
            <p:ph idx="4294967295"/>
          </p:nvPr>
        </p:nvSpPr>
        <p:spPr>
          <a:xfrm>
            <a:off x="0" y="1450975"/>
            <a:ext cx="8128000" cy="1560513"/>
          </a:xfrm>
        </p:spPr>
        <p:txBody>
          <a:bodyPr>
            <a:normAutofit fontScale="62500" lnSpcReduction="20000"/>
          </a:bodyPr>
          <a:lstStyle/>
          <a:p>
            <a:pPr marL="0" indent="0">
              <a:buNone/>
            </a:pPr>
            <a:r>
              <a:rPr lang="zh-CN" altLang="en-US" dirty="0"/>
              <a:t>通过</a:t>
            </a:r>
            <a:r>
              <a:rPr lang="en-US" altLang="zh-CN" dirty="0" err="1"/>
              <a:t>var</a:t>
            </a:r>
            <a:r>
              <a:rPr lang="zh-CN" altLang="en-US" dirty="0"/>
              <a:t>创建的全局变量（任何函数之外的程序中创建）是不能被删除的。</a:t>
            </a:r>
            <a:br>
              <a:rPr lang="zh-CN" altLang="en-US" dirty="0"/>
            </a:br>
            <a:r>
              <a:rPr lang="zh-CN" altLang="en-US" dirty="0"/>
              <a:t>无</a:t>
            </a:r>
            <a:r>
              <a:rPr lang="en-US" altLang="zh-CN" dirty="0" err="1"/>
              <a:t>var</a:t>
            </a:r>
            <a:r>
              <a:rPr lang="zh-CN" altLang="en-US" dirty="0"/>
              <a:t>创建的隐式全局变量（无视是否在函数中创建）是能被删除的。</a:t>
            </a:r>
            <a:br>
              <a:rPr lang="zh-CN" altLang="en-US" dirty="0"/>
            </a:br>
            <a:r>
              <a:rPr lang="zh-CN" altLang="en-US" dirty="0"/>
              <a:t>这表明，在技术上，隐式全局变量并不是真正的全局变量，但它们是全局对象的属性。属性是可以通过</a:t>
            </a:r>
            <a:r>
              <a:rPr lang="en-US" altLang="zh-CN" dirty="0"/>
              <a:t>delete</a:t>
            </a:r>
            <a:r>
              <a:rPr lang="zh-CN" altLang="en-US" dirty="0"/>
              <a:t>操作符删除的，而变量是不能的：</a:t>
            </a:r>
          </a:p>
        </p:txBody>
      </p:sp>
      <p:pic>
        <p:nvPicPr>
          <p:cNvPr id="4" name="图片 3"/>
          <p:cNvPicPr>
            <a:picLocks noChangeAspect="1"/>
          </p:cNvPicPr>
          <p:nvPr/>
        </p:nvPicPr>
        <p:blipFill>
          <a:blip r:embed="rId2"/>
          <a:stretch>
            <a:fillRect/>
          </a:stretch>
        </p:blipFill>
        <p:spPr>
          <a:xfrm>
            <a:off x="1337773" y="2900783"/>
            <a:ext cx="3323809" cy="3019048"/>
          </a:xfrm>
          <a:prstGeom prst="rect">
            <a:avLst/>
          </a:prstGeom>
        </p:spPr>
      </p:pic>
    </p:spTree>
    <p:extLst>
      <p:ext uri="{BB962C8B-B14F-4D97-AF65-F5344CB8AC3E}">
        <p14:creationId xmlns:p14="http://schemas.microsoft.com/office/powerpoint/2010/main" val="4128464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4025589" y="2322428"/>
            <a:ext cx="5341435"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此时输出了两次的</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are you ready</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没有重载也再次证明了预解析</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"look 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"are you ready"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中是把变量或函数预解析到它们能调用的环境中</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但是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预解析并不是把所有定义的变量统一解</a:t>
            </a:r>
            <a:endParaRPr kumimoji="0" lang="en-US"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析到一个全局对象中</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(window)(</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可理解为最外面</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变量并没有预解析到函数外面</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所以结果显示是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未定义的</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报错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"look 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标题 1"/>
          <p:cNvSpPr>
            <a:spLocks noGrp="1"/>
          </p:cNvSpPr>
          <p:nvPr>
            <p:ph type="title" idx="4294967295"/>
          </p:nvPr>
        </p:nvSpPr>
        <p:spPr>
          <a:xfrm>
            <a:off x="720725" y="623888"/>
            <a:ext cx="8423275" cy="827087"/>
          </a:xfrm>
        </p:spPr>
        <p:txBody>
          <a:bodyPr/>
          <a:lstStyle/>
          <a:p>
            <a:r>
              <a:rPr lang="en-US" altLang="zh-CN" b="1" dirty="0" err="1">
                <a:solidFill>
                  <a:srgbClr val="FF0000"/>
                </a:solidFill>
              </a:rPr>
              <a:t>js</a:t>
            </a:r>
            <a:r>
              <a:rPr lang="zh-CN" altLang="en-US" b="1" dirty="0">
                <a:solidFill>
                  <a:srgbClr val="FF0000"/>
                </a:solidFill>
              </a:rPr>
              <a:t>有预解析行为</a:t>
            </a:r>
            <a:r>
              <a:rPr lang="en-US" altLang="zh-CN" b="1" dirty="0">
                <a:solidFill>
                  <a:srgbClr val="FF0000"/>
                </a:solidFill>
              </a:rPr>
              <a:t>(</a:t>
            </a:r>
            <a:r>
              <a:rPr lang="zh-CN" altLang="en-US" b="1" dirty="0">
                <a:solidFill>
                  <a:srgbClr val="FF0000"/>
                </a:solidFill>
              </a:rPr>
              <a:t>难点</a:t>
            </a:r>
            <a:r>
              <a:rPr lang="en-US" altLang="zh-CN" b="1" dirty="0">
                <a:solidFill>
                  <a:srgbClr val="FF0000"/>
                </a:solidFill>
              </a:rPr>
              <a:t>)-</a:t>
            </a:r>
            <a:r>
              <a:rPr lang="zh-CN" altLang="en-US" b="1" dirty="0">
                <a:solidFill>
                  <a:srgbClr val="FF0000"/>
                </a:solidFill>
              </a:rPr>
              <a:t>目的</a:t>
            </a:r>
            <a:r>
              <a:rPr lang="en-US" altLang="zh-CN" b="1" dirty="0">
                <a:solidFill>
                  <a:srgbClr val="FF0000"/>
                </a:solidFill>
              </a:rPr>
              <a:t>:</a:t>
            </a:r>
            <a:r>
              <a:rPr lang="zh-CN" altLang="en-US" b="1" dirty="0">
                <a:solidFill>
                  <a:srgbClr val="FF0000"/>
                </a:solidFill>
              </a:rPr>
              <a:t>解决企业面试题</a:t>
            </a:r>
          </a:p>
        </p:txBody>
      </p:sp>
      <p:sp>
        <p:nvSpPr>
          <p:cNvPr id="5" name="文本框 4"/>
          <p:cNvSpPr txBox="1"/>
          <p:nvPr/>
        </p:nvSpPr>
        <p:spPr>
          <a:xfrm>
            <a:off x="5609064" y="1478726"/>
            <a:ext cx="3735658" cy="369332"/>
          </a:xfrm>
          <a:prstGeom prst="rect">
            <a:avLst/>
          </a:prstGeom>
          <a:noFill/>
        </p:spPr>
        <p:txBody>
          <a:bodyPr wrap="square" rtlCol="0">
            <a:spAutoFit/>
          </a:bodyPr>
          <a:lstStyle/>
          <a:p>
            <a:r>
              <a:rPr lang="en-US" altLang="zh-CN" dirty="0" err="1"/>
              <a:t>Js</a:t>
            </a:r>
            <a:r>
              <a:rPr lang="zh-CN" altLang="en-US" dirty="0"/>
              <a:t>执行代码的时候</a:t>
            </a:r>
            <a:r>
              <a:rPr lang="en-US" altLang="zh-CN" dirty="0"/>
              <a:t>,</a:t>
            </a:r>
            <a:r>
              <a:rPr lang="zh-CN" altLang="en-US" dirty="0"/>
              <a:t>涉及到</a:t>
            </a:r>
            <a:r>
              <a:rPr lang="zh-CN" altLang="en-US" b="1" dirty="0">
                <a:solidFill>
                  <a:srgbClr val="FF0000"/>
                </a:solidFill>
              </a:rPr>
              <a:t>预解析</a:t>
            </a:r>
          </a:p>
        </p:txBody>
      </p:sp>
      <p:sp>
        <p:nvSpPr>
          <p:cNvPr id="6" name="Rectangle 2"/>
          <p:cNvSpPr>
            <a:spLocks noChangeArrowheads="1"/>
          </p:cNvSpPr>
          <p:nvPr/>
        </p:nvSpPr>
        <p:spPr bwMode="auto">
          <a:xfrm>
            <a:off x="122663" y="1502688"/>
            <a:ext cx="3791414" cy="2123658"/>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先定义函数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再调用</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没有问题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又变帅了</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先调用函数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再定义函数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没问题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也可以执行函数</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由此证明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是预解析的</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122663" y="4169088"/>
            <a:ext cx="3902926" cy="156966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普通案例证明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是预解析的</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此时的结果是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undefined,</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和第三</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四行代码效果一样</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(message);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第一行代码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message</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"landlord"</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msg;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第三行代码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(msg);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第四行代码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继续证明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如果此时把第二行代码注释</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则报错未定义</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gege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0378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预解析分段进行</a:t>
            </a:r>
          </a:p>
        </p:txBody>
      </p:sp>
      <p:sp>
        <p:nvSpPr>
          <p:cNvPr id="4" name="Rectangle 1"/>
          <p:cNvSpPr>
            <a:spLocks noChangeArrowheads="1"/>
          </p:cNvSpPr>
          <p:nvPr/>
        </p:nvSpPr>
        <p:spPr bwMode="auto">
          <a:xfrm>
            <a:off x="390293" y="1545543"/>
            <a:ext cx="3579541" cy="3231654"/>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预解析分段进行</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按照</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标签分段</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第一个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第二个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第三个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第三个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157439" y="3895804"/>
            <a:ext cx="2810107" cy="1200329"/>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结果为什么是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4148254" y="1639229"/>
            <a:ext cx="4828478" cy="646331"/>
          </a:xfrm>
          <a:prstGeom prst="rect">
            <a:avLst/>
          </a:prstGeom>
          <a:noFill/>
        </p:spPr>
        <p:txBody>
          <a:bodyPr wrap="square" rtlCol="0">
            <a:spAutoFit/>
          </a:bodyPr>
          <a:lstStyle/>
          <a:p>
            <a:r>
              <a:rPr lang="en-US" altLang="zh-CN" dirty="0" err="1"/>
              <a:t>Js</a:t>
            </a:r>
            <a:r>
              <a:rPr lang="zh-CN" altLang="en-US" dirty="0"/>
              <a:t>中预解析的时候会把：变量</a:t>
            </a:r>
            <a:r>
              <a:rPr lang="zh-CN" altLang="en-US" dirty="0">
                <a:solidFill>
                  <a:srgbClr val="FF0000"/>
                </a:solidFill>
              </a:rPr>
              <a:t>声明</a:t>
            </a:r>
            <a:r>
              <a:rPr lang="zh-CN" altLang="en-US" dirty="0"/>
              <a:t>，函数</a:t>
            </a:r>
            <a:r>
              <a:rPr lang="zh-CN" altLang="en-US" dirty="0">
                <a:solidFill>
                  <a:srgbClr val="FF0000"/>
                </a:solidFill>
              </a:rPr>
              <a:t>声明</a:t>
            </a:r>
            <a:r>
              <a:rPr lang="en-US" altLang="zh-CN" dirty="0"/>
              <a:t>”</a:t>
            </a:r>
            <a:r>
              <a:rPr lang="zh-CN" altLang="en-US" dirty="0"/>
              <a:t>提前</a:t>
            </a:r>
            <a:r>
              <a:rPr lang="en-US" altLang="zh-CN" dirty="0"/>
              <a:t>”</a:t>
            </a:r>
            <a:r>
              <a:rPr lang="zh-CN" altLang="en-US" dirty="0"/>
              <a:t>，</a:t>
            </a:r>
            <a:r>
              <a:rPr lang="en-US" altLang="zh-CN" dirty="0"/>
              <a:t>(</a:t>
            </a:r>
            <a:r>
              <a:rPr lang="zh-CN" altLang="en-US" dirty="0"/>
              <a:t>包括函数中的形参</a:t>
            </a:r>
            <a:r>
              <a:rPr lang="en-US" altLang="zh-CN" dirty="0"/>
              <a:t>)</a:t>
            </a:r>
            <a:endParaRPr lang="zh-CN" altLang="en-US" dirty="0"/>
          </a:p>
        </p:txBody>
      </p:sp>
      <p:sp>
        <p:nvSpPr>
          <p:cNvPr id="7" name="文本框 6"/>
          <p:cNvSpPr txBox="1"/>
          <p:nvPr/>
        </p:nvSpPr>
        <p:spPr>
          <a:xfrm>
            <a:off x="4148254" y="2422706"/>
            <a:ext cx="4478819" cy="1477328"/>
          </a:xfrm>
          <a:prstGeom prst="rect">
            <a:avLst/>
          </a:prstGeom>
          <a:noFill/>
        </p:spPr>
        <p:txBody>
          <a:bodyPr wrap="square" rtlCol="0">
            <a:spAutoFit/>
          </a:bodyPr>
          <a:lstStyle/>
          <a:p>
            <a:r>
              <a:rPr lang="zh-CN" altLang="en-US" dirty="0"/>
              <a:t>先把变量</a:t>
            </a:r>
            <a:r>
              <a:rPr lang="en-US" altLang="zh-CN" dirty="0" err="1"/>
              <a:t>num</a:t>
            </a:r>
            <a:r>
              <a:rPr lang="zh-CN" altLang="en-US" dirty="0"/>
              <a:t>声明提前</a:t>
            </a:r>
            <a:r>
              <a:rPr lang="en-US" altLang="zh-CN" dirty="0"/>
              <a:t>,</a:t>
            </a:r>
            <a:r>
              <a:rPr lang="zh-CN" altLang="en-US" dirty="0"/>
              <a:t>再把</a:t>
            </a:r>
            <a:r>
              <a:rPr lang="en-US" altLang="zh-CN" dirty="0"/>
              <a:t>f1</a:t>
            </a:r>
            <a:r>
              <a:rPr lang="zh-CN" altLang="en-US" dirty="0"/>
              <a:t>函数声明提前</a:t>
            </a:r>
            <a:r>
              <a:rPr lang="en-US" altLang="zh-CN" dirty="0"/>
              <a:t>,</a:t>
            </a:r>
            <a:r>
              <a:rPr lang="zh-CN" altLang="en-US" dirty="0"/>
              <a:t>然后执行</a:t>
            </a:r>
            <a:r>
              <a:rPr lang="en-US" altLang="zh-CN" dirty="0" err="1"/>
              <a:t>num</a:t>
            </a:r>
            <a:r>
              <a:rPr lang="en-US" altLang="zh-CN" dirty="0"/>
              <a:t>=10;</a:t>
            </a:r>
            <a:r>
              <a:rPr lang="zh-CN" altLang="en-US" dirty="0"/>
              <a:t>然后执行</a:t>
            </a:r>
            <a:r>
              <a:rPr lang="en-US" altLang="zh-CN" dirty="0"/>
              <a:t>f1</a:t>
            </a:r>
            <a:r>
              <a:rPr lang="zh-CN" altLang="en-US" dirty="0"/>
              <a:t>函数</a:t>
            </a:r>
            <a:r>
              <a:rPr lang="en-US" altLang="zh-CN" dirty="0"/>
              <a:t>,</a:t>
            </a:r>
            <a:r>
              <a:rPr lang="zh-CN" altLang="en-US" dirty="0"/>
              <a:t>到了函数内部</a:t>
            </a:r>
            <a:r>
              <a:rPr lang="en-US" altLang="zh-CN" dirty="0"/>
              <a:t>,</a:t>
            </a:r>
            <a:r>
              <a:rPr lang="en-US" altLang="zh-CN" dirty="0" err="1"/>
              <a:t>num</a:t>
            </a:r>
            <a:r>
              <a:rPr lang="zh-CN" altLang="en-US" dirty="0"/>
              <a:t>声明提前</a:t>
            </a:r>
            <a:r>
              <a:rPr lang="en-US" altLang="zh-CN" dirty="0"/>
              <a:t>(</a:t>
            </a:r>
            <a:r>
              <a:rPr lang="zh-CN" altLang="en-US" dirty="0"/>
              <a:t>在函数内部提前</a:t>
            </a:r>
            <a:r>
              <a:rPr lang="en-US" altLang="zh-CN" dirty="0"/>
              <a:t>),</a:t>
            </a:r>
            <a:r>
              <a:rPr lang="zh-CN" altLang="en-US" dirty="0"/>
              <a:t>然后执行</a:t>
            </a:r>
            <a:r>
              <a:rPr lang="en-US" altLang="zh-CN" dirty="0"/>
              <a:t>console.log(</a:t>
            </a:r>
            <a:r>
              <a:rPr lang="en-US" altLang="zh-CN" dirty="0" err="1"/>
              <a:t>num</a:t>
            </a:r>
            <a:r>
              <a:rPr lang="en-US" altLang="zh-CN" dirty="0"/>
              <a:t>);,</a:t>
            </a:r>
            <a:r>
              <a:rPr lang="zh-CN" altLang="en-US" dirty="0"/>
              <a:t>然后执行</a:t>
            </a:r>
            <a:r>
              <a:rPr lang="en-US" altLang="zh-CN" dirty="0" err="1"/>
              <a:t>num</a:t>
            </a:r>
            <a:r>
              <a:rPr lang="en-US" altLang="zh-CN" dirty="0"/>
              <a:t>=20.</a:t>
            </a:r>
            <a:r>
              <a:rPr lang="zh-CN" altLang="en-US" dirty="0"/>
              <a:t>所以</a:t>
            </a:r>
            <a:r>
              <a:rPr lang="en-US" altLang="zh-CN" dirty="0"/>
              <a:t>,</a:t>
            </a:r>
            <a:r>
              <a:rPr lang="zh-CN" altLang="en-US" dirty="0"/>
              <a:t>结果为</a:t>
            </a:r>
            <a:r>
              <a:rPr lang="en-US" altLang="zh-CN" dirty="0" err="1"/>
              <a:t>undefine</a:t>
            </a:r>
            <a:endParaRPr lang="zh-CN" altLang="en-US" dirty="0"/>
          </a:p>
        </p:txBody>
      </p:sp>
      <p:sp>
        <p:nvSpPr>
          <p:cNvPr id="8" name="Rectangle 2"/>
          <p:cNvSpPr>
            <a:spLocks noChangeArrowheads="1"/>
          </p:cNvSpPr>
          <p:nvPr/>
        </p:nvSpPr>
        <p:spPr bwMode="auto">
          <a:xfrm>
            <a:off x="2497874" y="4999597"/>
            <a:ext cx="2679624" cy="156966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 </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18</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9</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 </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'123'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355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企业案例讲解</a:t>
            </a:r>
          </a:p>
        </p:txBody>
      </p:sp>
      <p:sp>
        <p:nvSpPr>
          <p:cNvPr id="4" name="Rectangle 1"/>
          <p:cNvSpPr>
            <a:spLocks noChangeArrowheads="1"/>
          </p:cNvSpPr>
          <p:nvPr/>
        </p:nvSpPr>
        <p:spPr bwMode="auto">
          <a:xfrm>
            <a:off x="576533" y="1546885"/>
            <a:ext cx="4586482" cy="249299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预解析的时候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函数的声明提升</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然后到了函数中的时候</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由于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a=b=c=9</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是赋值语句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只把</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声明提升了</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此时代码为</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 a=b=c=9;</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b,c</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是全局变量</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en-US"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报错</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9</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576533" y="4894935"/>
            <a:ext cx="3393301" cy="1015663"/>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此行代码为什么会报错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这个变量的声明提升了</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7918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a:t>变量提升</a:t>
            </a:r>
          </a:p>
        </p:txBody>
      </p:sp>
      <p:sp>
        <p:nvSpPr>
          <p:cNvPr id="3" name="内容占位符 2"/>
          <p:cNvSpPr>
            <a:spLocks noGrp="1"/>
          </p:cNvSpPr>
          <p:nvPr>
            <p:ph idx="4294967295"/>
          </p:nvPr>
        </p:nvSpPr>
        <p:spPr>
          <a:xfrm>
            <a:off x="0" y="1450975"/>
            <a:ext cx="8128000" cy="4675188"/>
          </a:xfrm>
        </p:spPr>
        <p:txBody>
          <a:bodyPr/>
          <a:lstStyle/>
          <a:p>
            <a:r>
              <a:rPr kumimoji="1" lang="zh-CN" altLang="en-US" dirty="0"/>
              <a:t>变量提升</a:t>
            </a:r>
            <a:endParaRPr kumimoji="1" lang="en-US" altLang="zh-CN" dirty="0"/>
          </a:p>
          <a:p>
            <a:pPr lvl="1"/>
            <a:r>
              <a:rPr kumimoji="1" lang="zh-CN" altLang="en-US" dirty="0"/>
              <a:t>定义变量的时候，变量的声明会被提升到作用域的最上面，变量的赋值不会提升。</a:t>
            </a:r>
            <a:endParaRPr kumimoji="1" lang="en-US" altLang="zh-CN" dirty="0"/>
          </a:p>
          <a:p>
            <a:r>
              <a:rPr kumimoji="1" lang="zh-CN" altLang="en-US" dirty="0"/>
              <a:t>函数提升</a:t>
            </a:r>
            <a:endParaRPr kumimoji="1" lang="en-US" altLang="zh-CN" dirty="0"/>
          </a:p>
          <a:p>
            <a:pPr lvl="1"/>
            <a:r>
              <a:rPr kumimoji="1" lang="en-US" altLang="zh-CN" dirty="0"/>
              <a:t>JavaScript</a:t>
            </a:r>
            <a:r>
              <a:rPr kumimoji="1" lang="zh-CN" altLang="en-US" dirty="0"/>
              <a:t>解析器首先会把当前作用域的函数声明提前到整个作用域的最前面</a:t>
            </a:r>
          </a:p>
        </p:txBody>
      </p:sp>
    </p:spTree>
    <p:extLst>
      <p:ext uri="{BB962C8B-B14F-4D97-AF65-F5344CB8AC3E}">
        <p14:creationId xmlns:p14="http://schemas.microsoft.com/office/powerpoint/2010/main" val="1004934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sp>
        <p:nvSpPr>
          <p:cNvPr id="4" name="Rectangle 1"/>
          <p:cNvSpPr>
            <a:spLocks noChangeArrowheads="1"/>
          </p:cNvSpPr>
          <p:nvPr/>
        </p:nvSpPr>
        <p:spPr bwMode="auto">
          <a:xfrm>
            <a:off x="498473" y="1599065"/>
            <a:ext cx="3694385"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求圆的面积</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getCircularS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//Math.PI</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π</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//Math.pow(r,</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平方</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PI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pow</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判断一个数是不是素数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isPrime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true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假设是素数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//Math.sqrt(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数字</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开平方</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sqrt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false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315522" y="2535767"/>
            <a:ext cx="3278458"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求一个数</a:t>
            </a:r>
            <a:r>
              <a:rPr kumimoji="0" lang="en-US"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8</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的阶乘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求每个阶乘数的累加和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279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sp>
        <p:nvSpPr>
          <p:cNvPr id="4" name="Rectangle 1"/>
          <p:cNvSpPr>
            <a:spLocks noChangeArrowheads="1"/>
          </p:cNvSpPr>
          <p:nvPr/>
        </p:nvSpPr>
        <p:spPr bwMode="auto">
          <a:xfrm>
            <a:off x="367990" y="1510308"/>
            <a:ext cx="2665142" cy="267765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求斐波那契数第</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个数是什么</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t>返回</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t>个数的值</a:t>
            </a:r>
            <a:b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7</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3289610" y="1461238"/>
            <a:ext cx="4939990" cy="360098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//6.</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输入某年某月某日，判断这一天是这一年的第几天</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isLeapYear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&amp;&amp;</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400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//end if</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months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28</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months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//end for</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&gt;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&amp;&amp;</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isLeapYear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2016</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p:cNvSpPr/>
          <p:nvPr/>
        </p:nvSpPr>
        <p:spPr>
          <a:xfrm>
            <a:off x="601257" y="5474578"/>
            <a:ext cx="3570208" cy="369332"/>
          </a:xfrm>
          <a:prstGeom prst="rect">
            <a:avLst/>
          </a:prstGeom>
        </p:spPr>
        <p:txBody>
          <a:bodyPr wrap="none">
            <a:spAutoFit/>
          </a:bodyPr>
          <a:lstStyle/>
          <a:p>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3</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13</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34</a:t>
            </a:r>
            <a:endParaRPr lang="zh-CN" altLang="en-US" dirty="0"/>
          </a:p>
        </p:txBody>
      </p:sp>
    </p:spTree>
    <p:extLst>
      <p:ext uri="{BB962C8B-B14F-4D97-AF65-F5344CB8AC3E}">
        <p14:creationId xmlns:p14="http://schemas.microsoft.com/office/powerpoint/2010/main" val="112659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浏览器</a:t>
            </a:r>
          </a:p>
        </p:txBody>
      </p:sp>
      <p:sp>
        <p:nvSpPr>
          <p:cNvPr id="3" name="内容占位符 2"/>
          <p:cNvSpPr>
            <a:spLocks noGrp="1"/>
          </p:cNvSpPr>
          <p:nvPr>
            <p:ph idx="4294967295"/>
          </p:nvPr>
        </p:nvSpPr>
        <p:spPr>
          <a:xfrm>
            <a:off x="0" y="1450975"/>
            <a:ext cx="8128000" cy="3425825"/>
          </a:xfrm>
        </p:spPr>
        <p:txBody>
          <a:bodyPr>
            <a:normAutofit fontScale="70000" lnSpcReduction="20000"/>
          </a:bodyPr>
          <a:lstStyle/>
          <a:p>
            <a:pPr marL="0" indent="0">
              <a:buNone/>
            </a:pPr>
            <a:r>
              <a:rPr lang="zh-CN" altLang="en-US" b="1" dirty="0">
                <a:solidFill>
                  <a:schemeClr val="tx1"/>
                </a:solidFill>
              </a:rPr>
              <a:t>浏览器是指可以显示网页服务器或者文件系统的</a:t>
            </a:r>
            <a:r>
              <a:rPr lang="en-US" altLang="zh-CN" b="1" dirty="0">
                <a:solidFill>
                  <a:schemeClr val="tx1"/>
                </a:solidFill>
              </a:rPr>
              <a:t>HTML</a:t>
            </a:r>
            <a:r>
              <a:rPr lang="zh-CN" altLang="en-US" b="1" dirty="0">
                <a:solidFill>
                  <a:schemeClr val="tx1"/>
                </a:solidFill>
              </a:rPr>
              <a:t>文件内容，并让用户与这些文件交互的一种软件。</a:t>
            </a:r>
            <a:endParaRPr lang="en-US" altLang="zh-CN" b="1" dirty="0">
              <a:solidFill>
                <a:schemeClr val="tx1"/>
              </a:solidFill>
            </a:endParaRPr>
          </a:p>
          <a:p>
            <a:pPr marL="0" indent="0">
              <a:buNone/>
            </a:pPr>
            <a:r>
              <a:rPr lang="zh-CN" altLang="en-US" b="1" dirty="0">
                <a:solidFill>
                  <a:schemeClr val="tx1"/>
                </a:solidFill>
              </a:rPr>
              <a:t>通俗的讲</a:t>
            </a:r>
            <a:r>
              <a:rPr lang="en-US" altLang="zh-CN" b="1" dirty="0">
                <a:solidFill>
                  <a:schemeClr val="tx1"/>
                </a:solidFill>
              </a:rPr>
              <a:t>:</a:t>
            </a:r>
            <a:r>
              <a:rPr lang="zh-CN" altLang="en-US" b="1" dirty="0">
                <a:solidFill>
                  <a:schemeClr val="tx1"/>
                </a:solidFill>
              </a:rPr>
              <a:t>可以显示页面的一个软件</a:t>
            </a:r>
            <a:r>
              <a:rPr lang="en-US" altLang="zh-CN" b="1" dirty="0">
                <a:solidFill>
                  <a:schemeClr val="tx1"/>
                </a:solidFill>
              </a:rPr>
              <a:t>,</a:t>
            </a:r>
          </a:p>
          <a:p>
            <a:pPr marL="0" indent="0">
              <a:buNone/>
            </a:pPr>
            <a:r>
              <a:rPr lang="zh-CN" altLang="en-US" b="1" dirty="0">
                <a:solidFill>
                  <a:schemeClr val="tx1"/>
                </a:solidFill>
              </a:rPr>
              <a:t>国内网民计算机上常见的网页浏览器有，</a:t>
            </a:r>
            <a:r>
              <a:rPr lang="en-US" altLang="zh-CN" b="1" dirty="0">
                <a:solidFill>
                  <a:srgbClr val="C00000"/>
                </a:solidFill>
              </a:rPr>
              <a:t>QQ</a:t>
            </a:r>
            <a:r>
              <a:rPr lang="zh-CN" altLang="en-US" b="1" dirty="0">
                <a:solidFill>
                  <a:srgbClr val="C00000"/>
                </a:solidFill>
              </a:rPr>
              <a:t>浏览器、</a:t>
            </a:r>
            <a:r>
              <a:rPr lang="en-US" altLang="zh-CN" b="1" dirty="0">
                <a:solidFill>
                  <a:srgbClr val="C00000"/>
                </a:solidFill>
              </a:rPr>
              <a:t>Internet Explorer</a:t>
            </a:r>
            <a:r>
              <a:rPr lang="zh-CN" altLang="en-US" b="1" dirty="0">
                <a:solidFill>
                  <a:srgbClr val="C00000"/>
                </a:solidFill>
              </a:rPr>
              <a:t>、</a:t>
            </a:r>
            <a:r>
              <a:rPr lang="en-US" altLang="zh-CN" b="1" dirty="0">
                <a:solidFill>
                  <a:srgbClr val="C00000"/>
                </a:solidFill>
              </a:rPr>
              <a:t>Firefox</a:t>
            </a:r>
            <a:r>
              <a:rPr lang="zh-CN" altLang="en-US" b="1" dirty="0">
                <a:solidFill>
                  <a:srgbClr val="C00000"/>
                </a:solidFill>
              </a:rPr>
              <a:t>、</a:t>
            </a:r>
            <a:r>
              <a:rPr lang="en-US" altLang="zh-CN" b="1" dirty="0">
                <a:solidFill>
                  <a:srgbClr val="C00000"/>
                </a:solidFill>
              </a:rPr>
              <a:t>Safari</a:t>
            </a:r>
            <a:r>
              <a:rPr lang="zh-CN" altLang="en-US" b="1" dirty="0">
                <a:solidFill>
                  <a:srgbClr val="C00000"/>
                </a:solidFill>
              </a:rPr>
              <a:t>，</a:t>
            </a:r>
            <a:r>
              <a:rPr lang="en-US" altLang="zh-CN" b="1" dirty="0">
                <a:solidFill>
                  <a:srgbClr val="C00000"/>
                </a:solidFill>
              </a:rPr>
              <a:t>Opera</a:t>
            </a:r>
            <a:r>
              <a:rPr lang="zh-CN" altLang="en-US" b="1" dirty="0">
                <a:solidFill>
                  <a:srgbClr val="C00000"/>
                </a:solidFill>
              </a:rPr>
              <a:t>、</a:t>
            </a:r>
            <a:r>
              <a:rPr lang="en-US" altLang="zh-CN" b="1" dirty="0">
                <a:solidFill>
                  <a:srgbClr val="C00000"/>
                </a:solidFill>
              </a:rPr>
              <a:t>Google Chrome</a:t>
            </a:r>
            <a:r>
              <a:rPr lang="zh-CN" altLang="en-US" b="1" dirty="0">
                <a:solidFill>
                  <a:srgbClr val="C00000"/>
                </a:solidFill>
              </a:rPr>
              <a:t>、百度浏览器、搜狗浏览器、猎豹浏览器、</a:t>
            </a:r>
            <a:r>
              <a:rPr lang="en-US" altLang="zh-CN" b="1" dirty="0">
                <a:solidFill>
                  <a:srgbClr val="C00000"/>
                </a:solidFill>
              </a:rPr>
              <a:t>360</a:t>
            </a:r>
            <a:r>
              <a:rPr lang="zh-CN" altLang="en-US" b="1" dirty="0">
                <a:solidFill>
                  <a:srgbClr val="C00000"/>
                </a:solidFill>
              </a:rPr>
              <a:t>浏览器、</a:t>
            </a:r>
            <a:r>
              <a:rPr lang="en-US" altLang="zh-CN" b="1" u="sng" dirty="0">
                <a:solidFill>
                  <a:srgbClr val="C00000"/>
                </a:solidFill>
              </a:rPr>
              <a:t>UC</a:t>
            </a:r>
            <a:r>
              <a:rPr lang="zh-CN" altLang="en-US" b="1" u="sng" dirty="0">
                <a:solidFill>
                  <a:srgbClr val="C00000"/>
                </a:solidFill>
              </a:rPr>
              <a:t>浏览器</a:t>
            </a:r>
            <a:r>
              <a:rPr lang="zh-CN" altLang="en-US" b="1" dirty="0">
                <a:solidFill>
                  <a:srgbClr val="C00000"/>
                </a:solidFill>
              </a:rPr>
              <a:t>、傲游浏览器、世界之窗浏览器</a:t>
            </a:r>
            <a:r>
              <a:rPr lang="zh-CN" altLang="en-US" b="1" dirty="0">
                <a:solidFill>
                  <a:schemeClr val="tx1"/>
                </a:solidFill>
              </a:rPr>
              <a:t>等，浏览器是最经常使用到的客户端程序。</a:t>
            </a:r>
            <a:endParaRPr lang="en-US" altLang="zh-CN" b="1" dirty="0">
              <a:solidFill>
                <a:schemeClr val="tx1"/>
              </a:solidFill>
            </a:endParaRPr>
          </a:p>
          <a:p>
            <a:pPr marL="0" indent="0">
              <a:buNone/>
            </a:pPr>
            <a:r>
              <a:rPr lang="zh-CN" altLang="en-US" b="1" dirty="0">
                <a:solidFill>
                  <a:schemeClr val="tx1"/>
                </a:solidFill>
              </a:rPr>
              <a:t>常用的五大浏览器：</a:t>
            </a:r>
            <a:r>
              <a:rPr lang="en-US" altLang="zh-CN" b="1" dirty="0">
                <a:solidFill>
                  <a:schemeClr val="tx1"/>
                </a:solidFill>
              </a:rPr>
              <a:t>chrome</a:t>
            </a:r>
            <a:r>
              <a:rPr lang="zh-CN" altLang="zh-CN" b="1" dirty="0">
                <a:solidFill>
                  <a:schemeClr val="tx1"/>
                </a:solidFill>
              </a:rPr>
              <a:t>，</a:t>
            </a:r>
            <a:r>
              <a:rPr lang="en-US" altLang="zh-CN" b="1" dirty="0" err="1">
                <a:solidFill>
                  <a:schemeClr val="tx1"/>
                </a:solidFill>
              </a:rPr>
              <a:t>firefox</a:t>
            </a:r>
            <a:r>
              <a:rPr lang="zh-CN" altLang="zh-CN" b="1" dirty="0">
                <a:solidFill>
                  <a:schemeClr val="tx1"/>
                </a:solidFill>
              </a:rPr>
              <a:t>，</a:t>
            </a:r>
            <a:r>
              <a:rPr lang="en-US" altLang="zh-CN" b="1" dirty="0">
                <a:solidFill>
                  <a:schemeClr val="tx1"/>
                </a:solidFill>
              </a:rPr>
              <a:t>Safari</a:t>
            </a:r>
            <a:r>
              <a:rPr lang="zh-CN" altLang="zh-CN" b="1" dirty="0">
                <a:solidFill>
                  <a:schemeClr val="tx1"/>
                </a:solidFill>
              </a:rPr>
              <a:t>，</a:t>
            </a:r>
            <a:r>
              <a:rPr lang="en-US" altLang="zh-CN" b="1" dirty="0" err="1">
                <a:solidFill>
                  <a:schemeClr val="tx1"/>
                </a:solidFill>
              </a:rPr>
              <a:t>ie</a:t>
            </a:r>
            <a:r>
              <a:rPr lang="zh-CN" altLang="zh-CN" b="1" dirty="0">
                <a:solidFill>
                  <a:schemeClr val="tx1"/>
                </a:solidFill>
              </a:rPr>
              <a:t>，</a:t>
            </a:r>
            <a:r>
              <a:rPr lang="en-US" altLang="zh-CN" b="1" dirty="0">
                <a:solidFill>
                  <a:schemeClr val="tx1"/>
                </a:solidFill>
              </a:rPr>
              <a:t>opera</a:t>
            </a:r>
          </a:p>
          <a:p>
            <a:pPr marL="0" indent="0">
              <a:buNone/>
            </a:pPr>
            <a:r>
              <a:rPr lang="zh-CN" altLang="en-US" b="1" dirty="0">
                <a:solidFill>
                  <a:schemeClr val="tx1"/>
                </a:solidFill>
              </a:rPr>
              <a:t>我们用</a:t>
            </a:r>
            <a:r>
              <a:rPr lang="en-US" altLang="zh-CN" b="1" dirty="0">
                <a:solidFill>
                  <a:srgbClr val="FF0000"/>
                </a:solidFill>
              </a:rPr>
              <a:t>chrome</a:t>
            </a:r>
            <a:r>
              <a:rPr lang="en-US" altLang="zh-CN" b="1" dirty="0">
                <a:solidFill>
                  <a:schemeClr val="tx1"/>
                </a:solidFill>
              </a:rPr>
              <a:t>(</a:t>
            </a:r>
            <a:r>
              <a:rPr lang="zh-CN" altLang="en-US" b="1" dirty="0">
                <a:solidFill>
                  <a:schemeClr val="tx1"/>
                </a:solidFill>
              </a:rPr>
              <a:t>谷歌浏览器</a:t>
            </a:r>
            <a:r>
              <a:rPr lang="en-US" altLang="zh-CN" b="1" dirty="0">
                <a:solidFill>
                  <a:schemeClr val="tx1"/>
                </a:solidFill>
              </a:rPr>
              <a:t>)</a:t>
            </a:r>
          </a:p>
        </p:txBody>
      </p:sp>
      <p:pic>
        <p:nvPicPr>
          <p:cNvPr id="4" name="图片 3"/>
          <p:cNvPicPr>
            <a:picLocks noChangeAspect="1"/>
          </p:cNvPicPr>
          <p:nvPr/>
        </p:nvPicPr>
        <p:blipFill>
          <a:blip r:embed="rId2"/>
          <a:stretch>
            <a:fillRect/>
          </a:stretch>
        </p:blipFill>
        <p:spPr>
          <a:xfrm>
            <a:off x="1078271" y="5100695"/>
            <a:ext cx="5742857" cy="923810"/>
          </a:xfrm>
          <a:prstGeom prst="rect">
            <a:avLst/>
          </a:prstGeom>
        </p:spPr>
      </p:pic>
    </p:spTree>
    <p:extLst>
      <p:ext uri="{BB962C8B-B14F-4D97-AF65-F5344CB8AC3E}">
        <p14:creationId xmlns:p14="http://schemas.microsoft.com/office/powerpoint/2010/main" val="3257126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递归</a:t>
            </a:r>
          </a:p>
        </p:txBody>
      </p:sp>
      <p:sp>
        <p:nvSpPr>
          <p:cNvPr id="3" name="内容占位符 2"/>
          <p:cNvSpPr>
            <a:spLocks noGrp="1"/>
          </p:cNvSpPr>
          <p:nvPr>
            <p:ph idx="4294967295"/>
          </p:nvPr>
        </p:nvSpPr>
        <p:spPr>
          <a:xfrm>
            <a:off x="0" y="1450975"/>
            <a:ext cx="8128000" cy="2417763"/>
          </a:xfrm>
        </p:spPr>
        <p:txBody>
          <a:bodyPr>
            <a:normAutofit fontScale="55000" lnSpcReduction="20000"/>
          </a:bodyPr>
          <a:lstStyle/>
          <a:p>
            <a:pPr marL="0" indent="0">
              <a:buNone/>
            </a:pPr>
            <a:r>
              <a:rPr lang="zh-CN" altLang="en-US" dirty="0"/>
              <a:t>递归</a:t>
            </a:r>
            <a:r>
              <a:rPr lang="en-US" altLang="zh-CN" dirty="0"/>
              <a:t>:</a:t>
            </a:r>
            <a:r>
              <a:rPr lang="zh-CN" altLang="en-US" b="1" dirty="0">
                <a:solidFill>
                  <a:srgbClr val="FF0000"/>
                </a:solidFill>
              </a:rPr>
              <a:t>函数中调用自己</a:t>
            </a:r>
            <a:r>
              <a:rPr lang="en-US" altLang="zh-CN" b="1" dirty="0">
                <a:solidFill>
                  <a:srgbClr val="FF0000"/>
                </a:solidFill>
              </a:rPr>
              <a:t>,</a:t>
            </a:r>
            <a:r>
              <a:rPr lang="zh-CN" altLang="en-US" b="1" dirty="0">
                <a:solidFill>
                  <a:srgbClr val="FF0000"/>
                </a:solidFill>
              </a:rPr>
              <a:t>一般都要有结束的条件。</a:t>
            </a:r>
            <a:r>
              <a:rPr lang="zh-CN" altLang="en-US" dirty="0"/>
              <a:t>否则后果不堪设想</a:t>
            </a:r>
            <a:endParaRPr lang="en-US" altLang="zh-CN" dirty="0"/>
          </a:p>
          <a:p>
            <a:pPr marL="0" indent="0">
              <a:buNone/>
            </a:pPr>
            <a:r>
              <a:rPr lang="zh-CN" altLang="en-US" dirty="0"/>
              <a:t>案例</a:t>
            </a:r>
            <a:r>
              <a:rPr lang="en-US" altLang="zh-CN" dirty="0"/>
              <a:t>:</a:t>
            </a:r>
          </a:p>
          <a:p>
            <a:pPr marL="0" indent="0">
              <a:buNone/>
            </a:pPr>
            <a:r>
              <a:rPr lang="en-US" altLang="zh-CN" dirty="0"/>
              <a:t>1.</a:t>
            </a:r>
            <a:r>
              <a:rPr lang="zh-CN" altLang="en-US" dirty="0"/>
              <a:t>老和尚讲故事</a:t>
            </a:r>
            <a:endParaRPr lang="en-US" altLang="zh-CN" dirty="0"/>
          </a:p>
          <a:p>
            <a:pPr marL="0" indent="0">
              <a:buNone/>
            </a:pPr>
            <a:r>
              <a:rPr lang="en-US" altLang="zh-CN" dirty="0"/>
              <a:t>2.</a:t>
            </a:r>
            <a:r>
              <a:rPr lang="zh-CN" altLang="en-US" dirty="0"/>
              <a:t>求</a:t>
            </a:r>
            <a:r>
              <a:rPr lang="en-US" altLang="zh-CN" dirty="0"/>
              <a:t>n</a:t>
            </a:r>
            <a:r>
              <a:rPr lang="zh-CN" altLang="en-US" dirty="0"/>
              <a:t>个数的累加和</a:t>
            </a:r>
            <a:endParaRPr lang="en-US" altLang="zh-CN" dirty="0"/>
          </a:p>
          <a:p>
            <a:pPr marL="0" indent="0">
              <a:buNone/>
            </a:pPr>
            <a:r>
              <a:rPr lang="en-US" altLang="zh-CN" dirty="0"/>
              <a:t>3.</a:t>
            </a:r>
            <a:r>
              <a:rPr lang="zh-CN" altLang="en-US" dirty="0"/>
              <a:t>求数字的各个位的</a:t>
            </a:r>
            <a:endParaRPr lang="en-US" altLang="zh-CN" dirty="0"/>
          </a:p>
          <a:p>
            <a:pPr marL="0" indent="0">
              <a:buNone/>
            </a:pPr>
            <a:r>
              <a:rPr lang="zh-CN" altLang="en-US" dirty="0"/>
              <a:t>数字累加和</a:t>
            </a:r>
            <a:endParaRPr lang="en-US" altLang="zh-CN" dirty="0"/>
          </a:p>
          <a:p>
            <a:pPr marL="0" indent="0">
              <a:buNone/>
            </a:pPr>
            <a:r>
              <a:rPr lang="en-US" altLang="zh-CN" dirty="0"/>
              <a:t>4.</a:t>
            </a:r>
            <a:r>
              <a:rPr lang="zh-CN" altLang="en-US" dirty="0"/>
              <a:t>求</a:t>
            </a:r>
            <a:r>
              <a:rPr lang="en-US" altLang="zh-CN" dirty="0"/>
              <a:t>Fibonacci(</a:t>
            </a:r>
            <a:r>
              <a:rPr lang="zh-CN" altLang="en-US" dirty="0"/>
              <a:t>斐波</a:t>
            </a:r>
            <a:endParaRPr lang="en-US" altLang="zh-CN" dirty="0"/>
          </a:p>
          <a:p>
            <a:pPr marL="0" indent="0">
              <a:buNone/>
            </a:pPr>
            <a:r>
              <a:rPr lang="zh-CN" altLang="en-US" dirty="0"/>
              <a:t>那契数</a:t>
            </a:r>
            <a:r>
              <a:rPr lang="en-US" altLang="zh-CN" dirty="0"/>
              <a:t>)</a:t>
            </a:r>
            <a:r>
              <a:rPr lang="zh-CN" altLang="en-US" dirty="0"/>
              <a:t>的第</a:t>
            </a:r>
            <a:r>
              <a:rPr lang="en-US" altLang="zh-CN" dirty="0"/>
              <a:t>n</a:t>
            </a:r>
            <a:r>
              <a:rPr lang="zh-CN" altLang="en-US" dirty="0"/>
              <a:t>个数</a:t>
            </a:r>
            <a:endParaRPr lang="en-US" altLang="zh-CN" dirty="0"/>
          </a:p>
        </p:txBody>
      </p:sp>
      <p:sp>
        <p:nvSpPr>
          <p:cNvPr id="4" name="Rectangle 1"/>
          <p:cNvSpPr>
            <a:spLocks noChangeArrowheads="1"/>
          </p:cNvSpPr>
          <p:nvPr/>
        </p:nvSpPr>
        <p:spPr bwMode="auto">
          <a:xfrm>
            <a:off x="1629816" y="1929590"/>
            <a:ext cx="6233532" cy="360098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递归</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讲故事案例</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从前有座山</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山里有个庙</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庙里有个老和尚</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老和尚给小和尚讲故事</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个数累加和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939989" y="2916926"/>
            <a:ext cx="4828479" cy="2862322"/>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求数字的各个位数字的和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parseInt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153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求斐波那契数的第</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7</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1027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623888"/>
            <a:ext cx="8128000" cy="827087"/>
          </a:xfrm>
        </p:spPr>
        <p:txBody>
          <a:bodyPr anchor="b"/>
          <a:lstStyle/>
          <a:p>
            <a:r>
              <a:rPr lang="en-US" altLang="en-US" dirty="0">
                <a:solidFill>
                  <a:srgbClr val="FF0000"/>
                </a:solidFill>
              </a:rPr>
              <a:t>arguments</a:t>
            </a:r>
            <a:r>
              <a:rPr lang="zh-CN" altLang="en-US" dirty="0">
                <a:solidFill>
                  <a:srgbClr val="FF0000"/>
                </a:solidFill>
              </a:rPr>
              <a:t>对象</a:t>
            </a:r>
          </a:p>
        </p:txBody>
      </p:sp>
      <p:sp>
        <p:nvSpPr>
          <p:cNvPr id="100355" name="Rectangle 3"/>
          <p:cNvSpPr>
            <a:spLocks noGrp="1" noChangeArrowheads="1"/>
          </p:cNvSpPr>
          <p:nvPr>
            <p:ph idx="4294967295"/>
          </p:nvPr>
        </p:nvSpPr>
        <p:spPr>
          <a:xfrm>
            <a:off x="0" y="1450975"/>
            <a:ext cx="8128000" cy="1081088"/>
          </a:xfrm>
        </p:spPr>
        <p:txBody>
          <a:bodyPr/>
          <a:lstStyle/>
          <a:p>
            <a:pPr marL="0" indent="0">
              <a:lnSpc>
                <a:spcPct val="90000"/>
              </a:lnSpc>
              <a:buNone/>
            </a:pPr>
            <a:r>
              <a:rPr lang="zh-CN" altLang="en-US" b="1" dirty="0">
                <a:solidFill>
                  <a:srgbClr val="000000"/>
                </a:solidFill>
                <a:latin typeface="宋体" panose="02010600030101010101" pitchFamily="2" charset="-122"/>
                <a:ea typeface="宋体" panose="02010600030101010101" pitchFamily="2" charset="-122"/>
              </a:rPr>
              <a:t>用户调用计算多个数的和的方法，如何获取方法中有多少个参数</a:t>
            </a:r>
            <a:r>
              <a:rPr lang="en-US" altLang="zh-CN" b="1" dirty="0">
                <a:solidFill>
                  <a:srgbClr val="000000"/>
                </a:solidFill>
                <a:latin typeface="宋体" panose="02010600030101010101" pitchFamily="2" charset="-122"/>
                <a:ea typeface="宋体" panose="02010600030101010101" pitchFamily="2" charset="-122"/>
              </a:rPr>
              <a:t>?</a:t>
            </a:r>
          </a:p>
          <a:p>
            <a:pPr marL="0" indent="0">
              <a:lnSpc>
                <a:spcPct val="90000"/>
              </a:lnSpc>
              <a:buNone/>
            </a:pPr>
            <a:r>
              <a:rPr lang="zh-CN" altLang="en-US" b="1" dirty="0">
                <a:solidFill>
                  <a:srgbClr val="000000"/>
                </a:solidFill>
                <a:latin typeface="宋体" panose="02010600030101010101" pitchFamily="2" charset="-122"/>
                <a:ea typeface="宋体" panose="02010600030101010101" pitchFamily="2" charset="-122"/>
              </a:rPr>
              <a:t>在函数中可以使用</a:t>
            </a:r>
            <a:r>
              <a:rPr lang="en-US" altLang="zh-CN" b="1" dirty="0" err="1">
                <a:solidFill>
                  <a:srgbClr val="000000"/>
                </a:solidFill>
                <a:latin typeface="宋体" panose="02010600030101010101" pitchFamily="2" charset="-122"/>
                <a:ea typeface="宋体" panose="02010600030101010101" pitchFamily="2" charset="-122"/>
              </a:rPr>
              <a:t>arguments.length</a:t>
            </a:r>
            <a:r>
              <a:rPr lang="zh-CN" altLang="en-US" b="1" dirty="0">
                <a:solidFill>
                  <a:srgbClr val="000000"/>
                </a:solidFill>
                <a:latin typeface="宋体" panose="02010600030101010101" pitchFamily="2" charset="-122"/>
                <a:ea typeface="宋体" panose="02010600030101010101" pitchFamily="2" charset="-122"/>
              </a:rPr>
              <a:t>来获取调用方法时候传入了多少个参数</a:t>
            </a:r>
            <a:r>
              <a:rPr lang="en-US" altLang="zh-CN" b="1" dirty="0">
                <a:solidFill>
                  <a:srgbClr val="000000"/>
                </a:solidFill>
                <a:latin typeface="宋体" panose="02010600030101010101" pitchFamily="2" charset="-122"/>
                <a:ea typeface="宋体" panose="02010600030101010101" pitchFamily="2" charset="-122"/>
              </a:rPr>
              <a:t>.</a:t>
            </a:r>
          </a:p>
        </p:txBody>
      </p:sp>
      <p:sp>
        <p:nvSpPr>
          <p:cNvPr id="2" name="Rectangle 1"/>
          <p:cNvSpPr>
            <a:spLocks noChangeArrowheads="1"/>
          </p:cNvSpPr>
          <p:nvPr/>
        </p:nvSpPr>
        <p:spPr bwMode="auto">
          <a:xfrm>
            <a:off x="498474" y="2696802"/>
            <a:ext cx="3828199" cy="175432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//console.log(arguments.length);</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arguments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length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arguments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87064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函数可以作为参数</a:t>
            </a:r>
          </a:p>
        </p:txBody>
      </p:sp>
      <p:sp>
        <p:nvSpPr>
          <p:cNvPr id="3" name="内容占位符 2"/>
          <p:cNvSpPr>
            <a:spLocks noGrp="1"/>
          </p:cNvSpPr>
          <p:nvPr>
            <p:ph idx="4294967295"/>
          </p:nvPr>
        </p:nvSpPr>
        <p:spPr>
          <a:xfrm>
            <a:off x="0" y="1450975"/>
            <a:ext cx="4408488" cy="1203325"/>
          </a:xfrm>
        </p:spPr>
        <p:txBody>
          <a:bodyPr>
            <a:normAutofit fontScale="70000" lnSpcReduction="20000"/>
          </a:bodyPr>
          <a:lstStyle/>
          <a:p>
            <a:pPr marL="0" indent="0">
              <a:buNone/>
            </a:pPr>
            <a:r>
              <a:rPr lang="en-US" altLang="zh-CN" dirty="0"/>
              <a:t>1.</a:t>
            </a:r>
            <a:r>
              <a:rPr lang="zh-CN" altLang="en-US" dirty="0"/>
              <a:t>函数是有数据类型的</a:t>
            </a:r>
            <a:endParaRPr lang="en-US" altLang="zh-CN" dirty="0"/>
          </a:p>
          <a:p>
            <a:pPr marL="0" indent="0">
              <a:buNone/>
            </a:pPr>
            <a:r>
              <a:rPr lang="en-US" altLang="zh-CN" dirty="0"/>
              <a:t>2.</a:t>
            </a:r>
            <a:r>
              <a:rPr lang="zh-CN" altLang="en-US" dirty="0"/>
              <a:t>函数可以作为函数的参数使用</a:t>
            </a:r>
            <a:endParaRPr lang="en-US" altLang="zh-CN" dirty="0"/>
          </a:p>
          <a:p>
            <a:pPr marL="0" indent="0">
              <a:buNone/>
            </a:pPr>
            <a:r>
              <a:rPr lang="en-US" altLang="zh-CN" dirty="0"/>
              <a:t>3.</a:t>
            </a:r>
            <a:r>
              <a:rPr lang="zh-CN" altLang="en-US" dirty="0"/>
              <a:t>函数可以作为函数的返回值使用</a:t>
            </a:r>
          </a:p>
        </p:txBody>
      </p:sp>
      <p:sp>
        <p:nvSpPr>
          <p:cNvPr id="4" name="Rectangle 1"/>
          <p:cNvSpPr>
            <a:spLocks noChangeArrowheads="1"/>
          </p:cNvSpPr>
          <p:nvPr/>
        </p:nvSpPr>
        <p:spPr bwMode="auto">
          <a:xfrm>
            <a:off x="498474" y="2888155"/>
            <a:ext cx="3906258" cy="2308324"/>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函数可以作为方法的参数也可以作为函数的返回值</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x</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y</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fn</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fn</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x</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y</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100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232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字符串中的方法</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dirty="0"/>
              <a:t>https://developer.mozilla.org/zh-CN/docs/Web/JavaScript/Reference/Global_Objects/String</a:t>
            </a:r>
            <a:endParaRPr lang="zh-CN" altLang="en-US" dirty="0"/>
          </a:p>
        </p:txBody>
      </p:sp>
    </p:spTree>
    <p:extLst>
      <p:ext uri="{BB962C8B-B14F-4D97-AF65-F5344CB8AC3E}">
        <p14:creationId xmlns:p14="http://schemas.microsoft.com/office/powerpoint/2010/main" val="2482438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513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浏览器是如何工作的</a:t>
            </a:r>
            <a:r>
              <a:rPr kumimoji="1" lang="en-US" altLang="zh-CN" dirty="0"/>
              <a:t>(</a:t>
            </a:r>
            <a:r>
              <a:rPr kumimoji="1" lang="zh-CN" altLang="en-US" dirty="0"/>
              <a:t>了解</a:t>
            </a:r>
            <a:r>
              <a:rPr kumimoji="1" lang="en-US" altLang="zh-CN" dirty="0"/>
              <a:t>)</a:t>
            </a:r>
            <a:endParaRPr kumimoji="1" lang="zh-CN" altLang="en-US" dirty="0"/>
          </a:p>
        </p:txBody>
      </p:sp>
      <p:pic>
        <p:nvPicPr>
          <p:cNvPr id="4" name="图片 3"/>
          <p:cNvPicPr>
            <a:picLocks noChangeAspect="1"/>
          </p:cNvPicPr>
          <p:nvPr/>
        </p:nvPicPr>
        <p:blipFill>
          <a:blip r:embed="rId3"/>
          <a:stretch>
            <a:fillRect/>
          </a:stretch>
        </p:blipFill>
        <p:spPr>
          <a:xfrm>
            <a:off x="613617" y="1934550"/>
            <a:ext cx="8133333" cy="3885714"/>
          </a:xfrm>
          <a:prstGeom prst="rect">
            <a:avLst/>
          </a:prstGeom>
        </p:spPr>
      </p:pic>
    </p:spTree>
    <p:extLst>
      <p:ext uri="{BB962C8B-B14F-4D97-AF65-F5344CB8AC3E}">
        <p14:creationId xmlns:p14="http://schemas.microsoft.com/office/powerpoint/2010/main" val="4090750440"/>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TotalTime>
  <Words>6307</Words>
  <Application>Microsoft Office PowerPoint</Application>
  <PresentationFormat>全屏显示(4:3)</PresentationFormat>
  <Paragraphs>649</Paragraphs>
  <Slides>85</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85</vt:i4>
      </vt:variant>
    </vt:vector>
  </HeadingPairs>
  <TitlesOfParts>
    <vt:vector size="97" baseType="lpstr">
      <vt:lpstr>Eurostile</vt:lpstr>
      <vt:lpstr>新細明體</vt:lpstr>
      <vt:lpstr>等线</vt:lpstr>
      <vt:lpstr>仿宋</vt:lpstr>
      <vt:lpstr>华文新魏</vt:lpstr>
      <vt:lpstr>宋体</vt:lpstr>
      <vt:lpstr>微软雅黑</vt:lpstr>
      <vt:lpstr>Arial</vt:lpstr>
      <vt:lpstr>Arial</vt:lpstr>
      <vt:lpstr>Calibri</vt:lpstr>
      <vt:lpstr>Consolas</vt:lpstr>
      <vt:lpstr>Office 主题</vt:lpstr>
      <vt:lpstr>PowerPoint 演示文稿</vt:lpstr>
      <vt:lpstr>课程介绍:红色标记为重点内容</vt:lpstr>
      <vt:lpstr>PowerPoint 演示文稿</vt:lpstr>
      <vt:lpstr>PowerPoint 演示文稿</vt:lpstr>
      <vt:lpstr>阶段目标</vt:lpstr>
      <vt:lpstr>代码行如流水</vt:lpstr>
      <vt:lpstr>windows中常用快捷键 </vt:lpstr>
      <vt:lpstr>浏览器</vt:lpstr>
      <vt:lpstr>浏览器是如何工作的(了解)</vt:lpstr>
      <vt:lpstr>PowerPoint 演示文稿</vt:lpstr>
      <vt:lpstr>Javascript的目的</vt:lpstr>
      <vt:lpstr>Javascript前世</vt:lpstr>
      <vt:lpstr>Javascript今生</vt:lpstr>
      <vt:lpstr>什么是JavaScript(简称js)？</vt:lpstr>
      <vt:lpstr>JavaScript基本组成</vt:lpstr>
      <vt:lpstr>JS的开发环境及动态语言</vt:lpstr>
      <vt:lpstr>JavaScript语法及注意事项</vt:lpstr>
      <vt:lpstr>1.script标签使用</vt:lpstr>
      <vt:lpstr>玩转script标签属性</vt:lpstr>
      <vt:lpstr>变量</vt:lpstr>
      <vt:lpstr>JavaScript变量 声明</vt:lpstr>
      <vt:lpstr>Js中的注释</vt:lpstr>
      <vt:lpstr>JavaScript数据类型</vt:lpstr>
      <vt:lpstr>如何判断一个变量是否可用</vt:lpstr>
      <vt:lpstr>Number类型</vt:lpstr>
      <vt:lpstr>数值检测</vt:lpstr>
      <vt:lpstr>String类型</vt:lpstr>
      <vt:lpstr>转义符</vt:lpstr>
      <vt:lpstr>字符串拼接</vt:lpstr>
      <vt:lpstr>Boolean类型</vt:lpstr>
      <vt:lpstr>Undefined类型</vt:lpstr>
      <vt:lpstr>类型转换</vt:lpstr>
      <vt:lpstr>基本数据类型转数值类型</vt:lpstr>
      <vt:lpstr>基本数据类型转布尔类型</vt:lpstr>
      <vt:lpstr>算数运算符</vt:lpstr>
      <vt:lpstr>一元运算符及一元表达式</vt:lpstr>
      <vt:lpstr>比较运算符</vt:lpstr>
      <vt:lpstr>逻辑运算符</vt:lpstr>
      <vt:lpstr>逻辑与和逻辑或短路问题</vt:lpstr>
      <vt:lpstr>逻辑非</vt:lpstr>
      <vt:lpstr>运算符的优先级别</vt:lpstr>
      <vt:lpstr>流程控制三种基本结构</vt:lpstr>
      <vt:lpstr>if,if-else,if-else if-else</vt:lpstr>
      <vt:lpstr>Switch语句</vt:lpstr>
      <vt:lpstr>while循环</vt:lpstr>
      <vt:lpstr>break和continue使用</vt:lpstr>
      <vt:lpstr>do-while循环</vt:lpstr>
      <vt:lpstr>PowerPoint 演示文稿</vt:lpstr>
      <vt:lpstr>PowerPoint 演示文稿</vt:lpstr>
      <vt:lpstr>for循环</vt:lpstr>
      <vt:lpstr>for循环练习</vt:lpstr>
      <vt:lpstr>for循环练习</vt:lpstr>
      <vt:lpstr>PowerPoint 演示文稿</vt:lpstr>
      <vt:lpstr>for循环练习</vt:lpstr>
      <vt:lpstr>数组的概念</vt:lpstr>
      <vt:lpstr>数组的声明及使用</vt:lpstr>
      <vt:lpstr>为数组添加数据,修改数据,及使用</vt:lpstr>
      <vt:lpstr>数组练习</vt:lpstr>
      <vt:lpstr>数组练习</vt:lpstr>
      <vt:lpstr>调试(顶级牛人是在大脑中编译并进行调试)</vt:lpstr>
      <vt:lpstr>函数概念</vt:lpstr>
      <vt:lpstr>函数的几种形式</vt:lpstr>
      <vt:lpstr>函数返回值的注意事项</vt:lpstr>
      <vt:lpstr>函数中参数注意事项</vt:lpstr>
      <vt:lpstr>Javascript中函数没有重载概念</vt:lpstr>
      <vt:lpstr>函数练习</vt:lpstr>
      <vt:lpstr>PowerPoint 演示文稿</vt:lpstr>
      <vt:lpstr>函数两种定义方式</vt:lpstr>
      <vt:lpstr>看看执行结果</vt:lpstr>
      <vt:lpstr>极其复杂的匿名函数面试题</vt:lpstr>
      <vt:lpstr>Js中的块级作用域</vt:lpstr>
      <vt:lpstr>块级作用域的案例</vt:lpstr>
      <vt:lpstr>全局变量不能被删除(扩展内容)</vt:lpstr>
      <vt:lpstr>js有预解析行为(难点)-目的:解决企业面试题</vt:lpstr>
      <vt:lpstr>预解析分段进行</vt:lpstr>
      <vt:lpstr>企业案例讲解</vt:lpstr>
      <vt:lpstr>变量提升</vt:lpstr>
      <vt:lpstr>函数练习</vt:lpstr>
      <vt:lpstr>函数练习</vt:lpstr>
      <vt:lpstr>递归</vt:lpstr>
      <vt:lpstr>arguments对象</vt:lpstr>
      <vt:lpstr>函数可以作为参数</vt:lpstr>
      <vt:lpstr>字符串中的方法</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小杨</dc:creator>
  <cp:lastModifiedBy>Administrator</cp:lastModifiedBy>
  <cp:revision>58</cp:revision>
  <dcterms:created xsi:type="dcterms:W3CDTF">2015-06-29T07:19:00Z</dcterms:created>
  <dcterms:modified xsi:type="dcterms:W3CDTF">2016-09-10T10:01:47Z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